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5"/>
  </p:notesMasterIdLst>
  <p:sldIdLst>
    <p:sldId id="256" r:id="rId2"/>
    <p:sldId id="257" r:id="rId3"/>
    <p:sldId id="307" r:id="rId4"/>
    <p:sldId id="308" r:id="rId5"/>
    <p:sldId id="310" r:id="rId6"/>
    <p:sldId id="309" r:id="rId7"/>
    <p:sldId id="311" r:id="rId8"/>
    <p:sldId id="312" r:id="rId9"/>
    <p:sldId id="316" r:id="rId10"/>
    <p:sldId id="313" r:id="rId11"/>
    <p:sldId id="360" r:id="rId12"/>
    <p:sldId id="314" r:id="rId13"/>
    <p:sldId id="315" r:id="rId14"/>
    <p:sldId id="317" r:id="rId15"/>
    <p:sldId id="323" r:id="rId16"/>
    <p:sldId id="318" r:id="rId17"/>
    <p:sldId id="324" r:id="rId18"/>
    <p:sldId id="320" r:id="rId19"/>
    <p:sldId id="319" r:id="rId20"/>
    <p:sldId id="322" r:id="rId21"/>
    <p:sldId id="325" r:id="rId22"/>
    <p:sldId id="321" r:id="rId23"/>
    <p:sldId id="326" r:id="rId24"/>
    <p:sldId id="328" r:id="rId25"/>
    <p:sldId id="327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8" r:id="rId34"/>
    <p:sldId id="337" r:id="rId35"/>
    <p:sldId id="339" r:id="rId36"/>
    <p:sldId id="340" r:id="rId37"/>
    <p:sldId id="341" r:id="rId38"/>
    <p:sldId id="342" r:id="rId39"/>
    <p:sldId id="343" r:id="rId40"/>
    <p:sldId id="344" r:id="rId41"/>
    <p:sldId id="346" r:id="rId42"/>
    <p:sldId id="347" r:id="rId43"/>
    <p:sldId id="348" r:id="rId44"/>
    <p:sldId id="345" r:id="rId45"/>
    <p:sldId id="350" r:id="rId46"/>
    <p:sldId id="354" r:id="rId47"/>
    <p:sldId id="349" r:id="rId48"/>
    <p:sldId id="351" r:id="rId49"/>
    <p:sldId id="352" r:id="rId50"/>
    <p:sldId id="353" r:id="rId51"/>
    <p:sldId id="355" r:id="rId52"/>
    <p:sldId id="358" r:id="rId53"/>
    <p:sldId id="359" r:id="rId54"/>
  </p:sldIdLst>
  <p:sldSz cx="9144000" cy="5143500" type="screen16x9"/>
  <p:notesSz cx="6858000" cy="9144000"/>
  <p:embeddedFontLst>
    <p:embeddedFont>
      <p:font typeface="Source Sans Pro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5B8904-8E13-4992-9F96-2BB7667C904C}">
  <a:tblStyle styleId="{415B8904-8E13-4992-9F96-2BB7667C904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85" autoAdjust="0"/>
  </p:normalViewPr>
  <p:slideViewPr>
    <p:cSldViewPr snapToGrid="0">
      <p:cViewPr varScale="1">
        <p:scale>
          <a:sx n="76" d="100"/>
          <a:sy n="76" d="100"/>
        </p:scale>
        <p:origin x="1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0033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141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27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err="1" smtClean="0"/>
              <a:t>Plg</a:t>
            </a:r>
            <a:r>
              <a:rPr lang="lt-LT" dirty="0" smtClean="0"/>
              <a:t> su kodu kurį rašėm prieš </a:t>
            </a:r>
            <a:r>
              <a:rPr lang="lt-LT" dirty="0" err="1" smtClean="0"/>
              <a:t>refaktorinant</a:t>
            </a:r>
            <a:r>
              <a:rPr lang="lt-LT" dirty="0" smtClean="0"/>
              <a:t> ir po </a:t>
            </a:r>
            <a:r>
              <a:rPr lang="lt-LT" dirty="0" err="1" smtClean="0"/>
              <a:t>refaktorinimo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03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Ar galima įsivaizduoti</a:t>
            </a:r>
            <a:r>
              <a:rPr lang="lt-LT" baseline="0" dirty="0" smtClean="0"/>
              <a:t> kaip baigsis didesnis projektas, jei neturim vizijos?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8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Tarkim, ne katedra, o dar vienas socialinis tinklas.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66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Sekančioms paskaitoms bus reikalingi terminai.</a:t>
            </a:r>
            <a:r>
              <a:rPr lang="lt-LT" baseline="0" dirty="0" smtClean="0"/>
              <a:t> Pats laikas dėl jų susitarti šiandien.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0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l="12457"/>
          <a:stretch/>
        </p:blipFill>
        <p:spPr>
          <a:xfrm>
            <a:off x="0" y="0"/>
            <a:ext cx="675367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16375" y="1491850"/>
            <a:ext cx="4942800" cy="116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Blu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7ACA"/>
              </a:buClr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007ACA"/>
              </a:buClr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007ACA"/>
              </a:buClr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st Blu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lement Title &amp; Body Blu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 b="79428"/>
          <a:stretch/>
        </p:blipFill>
        <p:spPr>
          <a:xfrm>
            <a:off x="0" y="0"/>
            <a:ext cx="9144000" cy="1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699" y="196120"/>
            <a:ext cx="61638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291295"/>
            <a:ext cx="8437200" cy="259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7ACA"/>
              </a:buClr>
              <a:defRPr/>
            </a:lvl1pPr>
            <a:lvl2pPr lvl="1" rtl="0">
              <a:spcBef>
                <a:spcPts val="0"/>
              </a:spcBef>
              <a:buClr>
                <a:srgbClr val="007ACA"/>
              </a:buClr>
              <a:defRPr/>
            </a:lvl2pPr>
            <a:lvl3pPr lvl="2" rtl="0">
              <a:spcBef>
                <a:spcPts val="0"/>
              </a:spcBef>
              <a:buClr>
                <a:srgbClr val="007ACA"/>
              </a:buClr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entered 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292604"/>
            <a:ext cx="8520600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 idx="2"/>
          </p:nvPr>
        </p:nvSpPr>
        <p:spPr>
          <a:xfrm>
            <a:off x="311700" y="20978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d Value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554250" y="2675617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1"/>
          </p:nvPr>
        </p:nvSpPr>
        <p:spPr>
          <a:xfrm>
            <a:off x="554250" y="3649025"/>
            <a:ext cx="7772400" cy="49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200" b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pic>
        <p:nvPicPr>
          <p:cNvPr id="105" name="Shape 105" descr="seperator_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57706"/>
            <a:ext cx="9144000" cy="585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l="22600"/>
          <a:stretch/>
        </p:blipFill>
        <p:spPr>
          <a:xfrm>
            <a:off x="1" y="0"/>
            <a:ext cx="597164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3870674" y="1491850"/>
            <a:ext cx="4988400" cy="116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0" name="Shape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e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08" name="Shape 108" descr="Visma_Logo_Scree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525" y="4724425"/>
            <a:ext cx="1099374" cy="2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66666"/>
              <a:defRPr sz="1800"/>
            </a:lvl1pPr>
            <a:lvl2pPr lvl="1" rtl="0">
              <a:spcBef>
                <a:spcPts val="0"/>
              </a:spcBef>
              <a:buSzPct val="66666"/>
              <a:defRPr sz="1800"/>
            </a:lvl2pPr>
            <a:lvl3pPr lvl="2" rtl="0">
              <a:spcBef>
                <a:spcPts val="0"/>
              </a:spcBef>
              <a:buSzPct val="66666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Values 3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F BeauSans Pro Thin" panose="02000506040000020004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F BeauSans Pro Light" panose="02000503040000020004" pitchFamily="2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655D2D1-5803-4156-B3DB-DA7A22C75264}" type="datetimeFigureOut">
              <a:rPr lang="en-US" smtClean="0"/>
              <a:t>2017-10-23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2159669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38273" y="4772105"/>
            <a:ext cx="1528012" cy="273844"/>
          </a:xfrm>
          <a:prstGeom prst="rect">
            <a:avLst/>
          </a:prstGeom>
        </p:spPr>
        <p:txBody>
          <a:bodyPr/>
          <a:lstStyle/>
          <a:p>
            <a:fld id="{C03EA1FD-EF29-41DA-8505-F1EF934B72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8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3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l="44503"/>
          <a:stretch/>
        </p:blipFill>
        <p:spPr>
          <a:xfrm>
            <a:off x="0" y="0"/>
            <a:ext cx="428185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3890250" y="1491850"/>
            <a:ext cx="4968900" cy="116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6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6" name="Shape 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4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l="13096"/>
          <a:stretch/>
        </p:blipFill>
        <p:spPr>
          <a:xfrm>
            <a:off x="0" y="0"/>
            <a:ext cx="79465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3785824" y="1491850"/>
            <a:ext cx="5073300" cy="116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2" name="Shape 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5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l="27230"/>
          <a:stretch/>
        </p:blipFill>
        <p:spPr>
          <a:xfrm>
            <a:off x="-2" y="0"/>
            <a:ext cx="616399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831524" y="1491850"/>
            <a:ext cx="5027700" cy="116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6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l="40603"/>
          <a:stretch/>
        </p:blipFill>
        <p:spPr>
          <a:xfrm>
            <a:off x="0" y="0"/>
            <a:ext cx="46213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l="40603"/>
          <a:stretch/>
        </p:blipFill>
        <p:spPr>
          <a:xfrm>
            <a:off x="0" y="0"/>
            <a:ext cx="4118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7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l="5096"/>
          <a:stretch/>
        </p:blipFill>
        <p:spPr>
          <a:xfrm>
            <a:off x="0" y="0"/>
            <a:ext cx="7320796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8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45946" b="719"/>
          <a:stretch/>
        </p:blipFill>
        <p:spPr>
          <a:xfrm>
            <a:off x="0" y="0"/>
            <a:ext cx="642937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ctrTitle" idx="2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3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9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l="27865"/>
          <a:stretch/>
        </p:blipFill>
        <p:spPr>
          <a:xfrm>
            <a:off x="0" y="0"/>
            <a:ext cx="556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ctrTitle" idx="2"/>
          </p:nvPr>
        </p:nvSpPr>
        <p:spPr>
          <a:xfrm>
            <a:off x="3824999" y="1491850"/>
            <a:ext cx="5034000" cy="116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07ACA"/>
              </a:buClr>
              <a:buSzPct val="100000"/>
              <a:defRPr sz="3200">
                <a:solidFill>
                  <a:srgbClr val="007ACA"/>
                </a:solidFill>
              </a:defRPr>
            </a:lvl1pPr>
            <a:lvl2pPr lvl="1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buClr>
                <a:srgbClr val="434343"/>
              </a:buClr>
              <a:buSzPct val="100000"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3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0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66666"/>
              <a:buFont typeface="Source Sans Pro"/>
              <a:defRPr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Source Sans Pro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8" name="Shape 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806600" y="4611499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2808700" y="1491850"/>
            <a:ext cx="6050400" cy="116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I</a:t>
            </a:r>
            <a:r>
              <a:rPr lang="lt-LT" dirty="0" err="1" smtClean="0"/>
              <a:t>šankstinis</a:t>
            </a:r>
            <a:r>
              <a:rPr lang="lt-LT" dirty="0" smtClean="0"/>
              <a:t> projektavimas 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lt-LT" i="1" dirty="0" smtClean="0"/>
              <a:t>(</a:t>
            </a:r>
            <a:r>
              <a:rPr lang="lt-LT" i="1" dirty="0" err="1" smtClean="0"/>
              <a:t>upfront</a:t>
            </a:r>
            <a:r>
              <a:rPr lang="lt-LT" i="1" dirty="0" smtClean="0"/>
              <a:t> </a:t>
            </a:r>
            <a:r>
              <a:rPr lang="lt-LT" i="1" dirty="0" err="1" smtClean="0"/>
              <a:t>design</a:t>
            </a:r>
            <a:r>
              <a:rPr lang="lt-LT" i="1" dirty="0" smtClean="0"/>
              <a:t>)</a:t>
            </a:r>
            <a:endParaRPr lang="en" i="1" dirty="0"/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2017-</a:t>
            </a:r>
            <a:r>
              <a:rPr lang="lt-LT" dirty="0" smtClean="0"/>
              <a:t>10-2</a:t>
            </a:r>
            <a:r>
              <a:rPr lang="en-US" dirty="0"/>
              <a:t>3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Išankstinio projektavimo poreikis</a:t>
            </a:r>
            <a:endParaRPr lang="en-US" dirty="0"/>
          </a:p>
        </p:txBody>
      </p:sp>
      <p:pic>
        <p:nvPicPr>
          <p:cNvPr id="2050" name="Picture 2" descr="https://theluxurytravelexpert.files.wordpress.com/2015/01/notre-dame-cathedral-reim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36859"/>
            <a:ext cx="6503925" cy="365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3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Išankstinio projektavimo poreikis</a:t>
            </a:r>
            <a:endParaRPr lang="en-US" dirty="0"/>
          </a:p>
        </p:txBody>
      </p:sp>
      <p:pic>
        <p:nvPicPr>
          <p:cNvPr id="1032" name="Picture 8" descr="https://upload.wikimedia.org/wikipedia/commons/thumb/2/2a/Instagram_logo.svg/320px-Instagram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66648"/>
            <a:ext cx="3048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e/e7/Instagram_logo_2016.svg/240px-Instagram_logo_2016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68096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Išankstinio projektavimo poreikis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dirty="0" smtClean="0"/>
              <a:t>Didelėms, sudėtingoms, rizikingoms sistemoms realizuoti būtinas išankstinis planas.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Esminių kokybių įvertinimas iki sistemos užbaigimo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Darbų planavimas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Darbų koordinavimas projekto eigoje</a:t>
            </a:r>
            <a:endParaRPr lang="lt-L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sz="1600" dirty="0" smtClean="0"/>
          </a:p>
          <a:p>
            <a:r>
              <a:rPr lang="lt-LT" sz="1600" dirty="0" smtClean="0"/>
              <a:t>Didelių planų rengimas kainuoja lėšų ir laiko</a:t>
            </a:r>
            <a:endParaRPr lang="lt-L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787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bobsplans.com/BobsPlans/Doghouse/Images/Doghouse-500x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" y="857875"/>
            <a:ext cx="2649888" cy="26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s-media-cache-ak0.pinimg.com/originals/90/fa/5c/90fa5cabbf4552c56c8a2f8592a9ceb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27" y="3350743"/>
            <a:ext cx="2669117" cy="179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Projektavimo pastangų atsiperkamumas?</a:t>
            </a:r>
            <a:endParaRPr lang="en-US" dirty="0"/>
          </a:p>
        </p:txBody>
      </p:sp>
      <p:pic>
        <p:nvPicPr>
          <p:cNvPr id="4100" name="Picture 4" descr="http://actionbuildersinc.com/houseplans/southern_living_SL-1350_F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652" y="2646846"/>
            <a:ext cx="2153802" cy="249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st.hzcdn.com/simgs/9ad14a8605a00f24_4-3008/traditional-exterio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670" y="1136479"/>
            <a:ext cx="3731552" cy="177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1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Istorinė perspektyva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Big Design Up </a:t>
            </a:r>
            <a:r>
              <a:rPr lang="lt-LT" dirty="0" err="1" smtClean="0"/>
              <a:t>Front</a:t>
            </a:r>
            <a:r>
              <a:rPr lang="lt-LT" dirty="0" smtClean="0"/>
              <a:t>: prielaidos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lt-LT" sz="1600" dirty="0" smtClean="0"/>
          </a:p>
          <a:p>
            <a:pPr marL="342900" indent="-342900">
              <a:buAutoNum type="arabicPeriod"/>
            </a:pPr>
            <a:r>
              <a:rPr lang="lt-LT" sz="1600" dirty="0" smtClean="0"/>
              <a:t>Geras detalus apgalvojimas projektavimo fazėje tekainuoja kelias valandas, bet gali sutaupyti mėnesius.</a:t>
            </a:r>
          </a:p>
          <a:p>
            <a:pPr marL="342900" indent="-342900">
              <a:buAutoNum type="arabicPeriod"/>
            </a:pPr>
            <a:endParaRPr lang="lt-LT" sz="1600" dirty="0"/>
          </a:p>
          <a:p>
            <a:pPr marL="342900" indent="-342900">
              <a:buAutoNum type="arabicPeriod"/>
            </a:pPr>
            <a:r>
              <a:rPr lang="lt-LT" sz="1600" dirty="0" smtClean="0"/>
              <a:t>Sistemos dizainą (brėžinius, specifikacijas) lengviau suvokti ir analizuoti negu patį kodą.</a:t>
            </a:r>
          </a:p>
          <a:p>
            <a:pPr marL="342900" indent="-342900">
              <a:buAutoNum type="arabicPeriod"/>
            </a:pPr>
            <a:endParaRPr lang="lt-LT" sz="1600" dirty="0" smtClean="0"/>
          </a:p>
          <a:p>
            <a:pPr marL="342900" indent="-342900">
              <a:buAutoNum type="arabicPeriod"/>
            </a:pPr>
            <a:r>
              <a:rPr lang="lt-LT" sz="1600" dirty="0" smtClean="0"/>
              <a:t>Labiausiai patyrę profesionalai turėtų projektuoti sistemą, o jaunesni – tiksliai realizuoti pagal specifikacijas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530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Big Design Up </a:t>
            </a:r>
            <a:r>
              <a:rPr lang="lt-LT" dirty="0" err="1" smtClean="0"/>
              <a:t>Front</a:t>
            </a:r>
            <a:endParaRPr lang="en-US" dirty="0"/>
          </a:p>
        </p:txBody>
      </p:sp>
      <p:pic>
        <p:nvPicPr>
          <p:cNvPr id="5122" name="Picture 2" descr="https://www.cs.odu.edu/~zeil/cs350/f14/Public/processModels/designpro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39" y="1560512"/>
            <a:ext cx="64484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5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Architektūros aprašymo kalbos (ADL)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numCol="5"/>
          <a:lstStyle/>
          <a:p>
            <a:r>
              <a:rPr lang="en-US" sz="1050" dirty="0"/>
              <a:t>AADL</a:t>
            </a:r>
          </a:p>
          <a:p>
            <a:r>
              <a:rPr lang="en-US" sz="1050" dirty="0"/>
              <a:t>ABC/ADL</a:t>
            </a:r>
          </a:p>
          <a:p>
            <a:r>
              <a:rPr lang="en-US" sz="1050" dirty="0"/>
              <a:t>Acme</a:t>
            </a:r>
          </a:p>
          <a:p>
            <a:r>
              <a:rPr lang="en-US" sz="1050" dirty="0"/>
              <a:t>ABACUS</a:t>
            </a:r>
          </a:p>
          <a:p>
            <a:r>
              <a:rPr lang="en-US" sz="1050" dirty="0"/>
              <a:t>AC2-ADL</a:t>
            </a:r>
          </a:p>
          <a:p>
            <a:r>
              <a:rPr lang="en-US" sz="1050" dirty="0"/>
              <a:t>ACDL</a:t>
            </a:r>
          </a:p>
          <a:p>
            <a:r>
              <a:rPr lang="en-US" sz="1050" dirty="0"/>
              <a:t>ADAGE</a:t>
            </a:r>
          </a:p>
          <a:p>
            <a:r>
              <a:rPr lang="en-US" sz="1050" dirty="0"/>
              <a:t>ADLARS</a:t>
            </a:r>
          </a:p>
          <a:p>
            <a:r>
              <a:rPr lang="en-US" sz="1050" dirty="0"/>
              <a:t>ADLV</a:t>
            </a:r>
          </a:p>
          <a:p>
            <a:r>
              <a:rPr lang="en-US" sz="1050" dirty="0"/>
              <a:t>ADML</a:t>
            </a:r>
          </a:p>
          <a:p>
            <a:r>
              <a:rPr lang="en-US" sz="1050" dirty="0"/>
              <a:t>ADR</a:t>
            </a:r>
          </a:p>
          <a:p>
            <a:r>
              <a:rPr lang="en-US" sz="1050" dirty="0" err="1"/>
              <a:t>AEmilia</a:t>
            </a:r>
            <a:endParaRPr lang="en-US" sz="1050" dirty="0"/>
          </a:p>
          <a:p>
            <a:r>
              <a:rPr lang="en-US" sz="1050" dirty="0"/>
              <a:t>Aesop</a:t>
            </a:r>
          </a:p>
          <a:p>
            <a:r>
              <a:rPr lang="en-US" sz="1050" dirty="0" err="1"/>
              <a:t>AIL_Transport</a:t>
            </a:r>
            <a:endParaRPr lang="en-US" sz="1050" dirty="0"/>
          </a:p>
          <a:p>
            <a:r>
              <a:rPr lang="en-US" sz="1050" dirty="0"/>
              <a:t>ALI</a:t>
            </a:r>
          </a:p>
          <a:p>
            <a:r>
              <a:rPr lang="en-US" sz="1050" dirty="0"/>
              <a:t>Ambient-PRISMA</a:t>
            </a:r>
          </a:p>
          <a:p>
            <a:r>
              <a:rPr lang="en-US" sz="1050" dirty="0"/>
              <a:t>AO-ADL</a:t>
            </a:r>
          </a:p>
          <a:p>
            <a:r>
              <a:rPr lang="en-US" sz="1050" dirty="0"/>
              <a:t>AO-RAPIDE</a:t>
            </a:r>
          </a:p>
          <a:p>
            <a:r>
              <a:rPr lang="en-US" sz="1050" dirty="0"/>
              <a:t>AOSEPADL</a:t>
            </a:r>
          </a:p>
          <a:p>
            <a:r>
              <a:rPr lang="en-US" sz="1050" dirty="0" err="1"/>
              <a:t>Archface</a:t>
            </a:r>
            <a:endParaRPr lang="en-US" sz="1050" dirty="0"/>
          </a:p>
          <a:p>
            <a:r>
              <a:rPr lang="en-US" sz="1050" dirty="0" err="1"/>
              <a:t>ArchiMate</a:t>
            </a:r>
            <a:endParaRPr lang="en-US" sz="1050" dirty="0"/>
          </a:p>
          <a:p>
            <a:r>
              <a:rPr lang="en-US" sz="1050" dirty="0" err="1"/>
              <a:t>ArchiTrio</a:t>
            </a:r>
            <a:endParaRPr lang="en-US" sz="1050" dirty="0"/>
          </a:p>
          <a:p>
            <a:r>
              <a:rPr lang="en-US" sz="1050" dirty="0" err="1"/>
              <a:t>ArchJava</a:t>
            </a:r>
            <a:endParaRPr lang="en-US" sz="1050" dirty="0"/>
          </a:p>
          <a:p>
            <a:r>
              <a:rPr lang="en-US" sz="1050" dirty="0"/>
              <a:t>Armani</a:t>
            </a:r>
          </a:p>
          <a:p>
            <a:r>
              <a:rPr lang="en-US" sz="1050" dirty="0" err="1"/>
              <a:t>ArTek</a:t>
            </a:r>
            <a:endParaRPr lang="en-US" sz="1050" dirty="0"/>
          </a:p>
          <a:p>
            <a:r>
              <a:rPr lang="en-US" sz="1050" dirty="0"/>
              <a:t>ASDL</a:t>
            </a:r>
          </a:p>
          <a:p>
            <a:r>
              <a:rPr lang="en-US" sz="1050" dirty="0"/>
              <a:t>ASDL (Architecture Structure Description language)</a:t>
            </a:r>
          </a:p>
          <a:p>
            <a:r>
              <a:rPr lang="en-US" sz="1050" dirty="0" err="1"/>
              <a:t>AspectLEDA</a:t>
            </a:r>
            <a:endParaRPr lang="en-US" sz="1050" dirty="0"/>
          </a:p>
          <a:p>
            <a:r>
              <a:rPr lang="en-US" sz="1050" dirty="0" err="1"/>
              <a:t>AspectualACME</a:t>
            </a:r>
            <a:endParaRPr lang="en-US" sz="1050" dirty="0"/>
          </a:p>
          <a:p>
            <a:r>
              <a:rPr lang="en-US" sz="1050" dirty="0"/>
              <a:t>Aster</a:t>
            </a:r>
          </a:p>
          <a:p>
            <a:r>
              <a:rPr lang="en-US" sz="1050" dirty="0" err="1"/>
              <a:t>Autosar</a:t>
            </a:r>
            <a:endParaRPr lang="en-US" sz="1050" dirty="0"/>
          </a:p>
          <a:p>
            <a:r>
              <a:rPr lang="en-US" sz="1050" dirty="0"/>
              <a:t>AVDL</a:t>
            </a:r>
          </a:p>
          <a:p>
            <a:r>
              <a:rPr lang="en-US" sz="1050" dirty="0" err="1"/>
              <a:t>AWright</a:t>
            </a:r>
            <a:endParaRPr lang="en-US" sz="1050" dirty="0"/>
          </a:p>
          <a:p>
            <a:r>
              <a:rPr lang="en-US" sz="1050" dirty="0"/>
              <a:t>Backbone</a:t>
            </a:r>
          </a:p>
          <a:p>
            <a:r>
              <a:rPr lang="en-US" sz="1050" dirty="0"/>
              <a:t>C2SADEL</a:t>
            </a:r>
          </a:p>
          <a:p>
            <a:r>
              <a:rPr lang="en-US" sz="1050" dirty="0"/>
              <a:t>C2SADL (C2)</a:t>
            </a:r>
          </a:p>
          <a:p>
            <a:r>
              <a:rPr lang="en-US" sz="1050" dirty="0"/>
              <a:t>C3</a:t>
            </a:r>
          </a:p>
          <a:p>
            <a:r>
              <a:rPr lang="en-US" sz="1050" dirty="0" err="1"/>
              <a:t>CBabel</a:t>
            </a:r>
            <a:endParaRPr lang="en-US" sz="1050" dirty="0"/>
          </a:p>
          <a:p>
            <a:r>
              <a:rPr lang="en-US" sz="1050" dirty="0"/>
              <a:t>CHAM-ADL</a:t>
            </a:r>
          </a:p>
          <a:p>
            <a:r>
              <a:rPr lang="en-US" sz="1050" dirty="0"/>
              <a:t>CLACS</a:t>
            </a:r>
          </a:p>
          <a:p>
            <a:r>
              <a:rPr lang="en-US" sz="1050" dirty="0"/>
              <a:t>CLARA</a:t>
            </a:r>
          </a:p>
          <a:p>
            <a:r>
              <a:rPr lang="en-US" sz="1050" dirty="0" err="1"/>
              <a:t>CommUnity</a:t>
            </a:r>
            <a:endParaRPr lang="en-US" sz="1050" dirty="0"/>
          </a:p>
          <a:p>
            <a:r>
              <a:rPr lang="en-US" sz="1050" dirty="0"/>
              <a:t>Con Moto</a:t>
            </a:r>
          </a:p>
          <a:p>
            <a:r>
              <a:rPr lang="en-US" sz="1050" dirty="0"/>
              <a:t>COSA</a:t>
            </a:r>
          </a:p>
          <a:p>
            <a:r>
              <a:rPr lang="en-US" sz="1050" dirty="0"/>
              <a:t>DADL</a:t>
            </a:r>
          </a:p>
          <a:p>
            <a:r>
              <a:rPr lang="en-US" sz="1050" dirty="0"/>
              <a:t>DAOP-ADL</a:t>
            </a:r>
          </a:p>
          <a:p>
            <a:r>
              <a:rPr lang="en-US" sz="1050" dirty="0"/>
              <a:t>(CAM)</a:t>
            </a:r>
          </a:p>
          <a:p>
            <a:r>
              <a:rPr lang="en-US" sz="1050" dirty="0"/>
              <a:t>Darwin</a:t>
            </a:r>
          </a:p>
          <a:p>
            <a:r>
              <a:rPr lang="en-US" sz="1050" dirty="0" err="1"/>
              <a:t>Dedal</a:t>
            </a:r>
            <a:endParaRPr lang="en-US" sz="1050" dirty="0"/>
          </a:p>
          <a:p>
            <a:r>
              <a:rPr lang="en-US" sz="1050" dirty="0"/>
              <a:t>DEMO</a:t>
            </a:r>
          </a:p>
          <a:p>
            <a:r>
              <a:rPr lang="en-US" sz="1050" dirty="0" err="1"/>
              <a:t>DiaSpec</a:t>
            </a:r>
            <a:endParaRPr lang="en-US" sz="1050" dirty="0"/>
          </a:p>
          <a:p>
            <a:r>
              <a:rPr lang="en-US" sz="1050" dirty="0"/>
              <a:t>DPD ADL</a:t>
            </a:r>
          </a:p>
          <a:p>
            <a:r>
              <a:rPr lang="en-US" sz="1050" dirty="0"/>
              <a:t>DREMS ML</a:t>
            </a:r>
          </a:p>
          <a:p>
            <a:r>
              <a:rPr lang="en-US" sz="1050" dirty="0"/>
              <a:t>EAADL</a:t>
            </a:r>
          </a:p>
          <a:p>
            <a:r>
              <a:rPr lang="en-US" sz="1050" dirty="0"/>
              <a:t>EADL</a:t>
            </a:r>
          </a:p>
          <a:p>
            <a:r>
              <a:rPr lang="en-US" sz="1050" dirty="0"/>
              <a:t>EAST-ADL</a:t>
            </a:r>
          </a:p>
          <a:p>
            <a:r>
              <a:rPr lang="en-US" sz="1050" dirty="0" err="1"/>
              <a:t>ExSAVN</a:t>
            </a:r>
            <a:endParaRPr lang="en-US" sz="1050" dirty="0"/>
          </a:p>
          <a:p>
            <a:r>
              <a:rPr lang="en-US" sz="1050" dirty="0"/>
              <a:t>FAC</a:t>
            </a:r>
          </a:p>
          <a:p>
            <a:r>
              <a:rPr lang="en-US" sz="1050" dirty="0"/>
              <a:t>FRACTAL ADL</a:t>
            </a:r>
          </a:p>
          <a:p>
            <a:r>
              <a:rPr lang="en-US" sz="1050" dirty="0" err="1"/>
              <a:t>FuseJ</a:t>
            </a:r>
            <a:endParaRPr lang="en-US" sz="1050" dirty="0"/>
          </a:p>
          <a:p>
            <a:r>
              <a:rPr lang="en-US" sz="1050" dirty="0" err="1"/>
              <a:t>GenVoca</a:t>
            </a:r>
            <a:r>
              <a:rPr lang="en-US" sz="1050" dirty="0"/>
              <a:t> (GDL)</a:t>
            </a:r>
          </a:p>
          <a:p>
            <a:r>
              <a:rPr lang="en-US" sz="1050" dirty="0"/>
              <a:t>GESTALT</a:t>
            </a:r>
          </a:p>
          <a:p>
            <a:r>
              <a:rPr lang="en-US" sz="1050" dirty="0"/>
              <a:t>GRASP</a:t>
            </a:r>
          </a:p>
          <a:p>
            <a:r>
              <a:rPr lang="en-US" sz="1050" dirty="0" err="1"/>
              <a:t>HappyWork</a:t>
            </a:r>
            <a:r>
              <a:rPr lang="en-US" sz="1050" dirty="0"/>
              <a:t> (HWL)</a:t>
            </a:r>
          </a:p>
          <a:p>
            <a:r>
              <a:rPr lang="en-US" sz="1050" dirty="0"/>
              <a:t>JACAL</a:t>
            </a:r>
          </a:p>
          <a:p>
            <a:r>
              <a:rPr lang="en-US" sz="1050" dirty="0"/>
              <a:t>KADL</a:t>
            </a:r>
          </a:p>
          <a:p>
            <a:r>
              <a:rPr lang="en-US" sz="1050" dirty="0"/>
              <a:t>KAPTUR</a:t>
            </a:r>
          </a:p>
          <a:p>
            <a:r>
              <a:rPr lang="en-US" sz="1050" dirty="0"/>
              <a:t>KNIT</a:t>
            </a:r>
          </a:p>
          <a:p>
            <a:r>
              <a:rPr lang="en-US" sz="1050" dirty="0"/>
              <a:t>KOALA</a:t>
            </a:r>
          </a:p>
          <a:p>
            <a:r>
              <a:rPr lang="en-US" sz="1050" dirty="0"/>
              <a:t>KORRIGAN</a:t>
            </a:r>
          </a:p>
          <a:p>
            <a:r>
              <a:rPr lang="en-US" sz="1050" dirty="0"/>
              <a:t>LEDA</a:t>
            </a:r>
          </a:p>
          <a:p>
            <a:r>
              <a:rPr lang="en-US" sz="1050" dirty="0"/>
              <a:t>LILEANNA</a:t>
            </a:r>
          </a:p>
          <a:p>
            <a:r>
              <a:rPr lang="en-US" sz="1050" dirty="0"/>
              <a:t>LISA</a:t>
            </a:r>
          </a:p>
          <a:p>
            <a:r>
              <a:rPr lang="en-US" sz="1050" dirty="0"/>
              <a:t>Little-JIL</a:t>
            </a:r>
          </a:p>
          <a:p>
            <a:r>
              <a:rPr lang="en-US" sz="1050" dirty="0"/>
              <a:t>MAE</a:t>
            </a:r>
          </a:p>
          <a:p>
            <a:r>
              <a:rPr lang="en-US" sz="1050" dirty="0"/>
              <a:t>Maude (Real-Time)</a:t>
            </a:r>
          </a:p>
          <a:p>
            <a:r>
              <a:rPr lang="en-US" sz="1050" dirty="0"/>
              <a:t>Meta-H</a:t>
            </a:r>
          </a:p>
          <a:p>
            <a:r>
              <a:rPr lang="en-US" sz="1050" dirty="0"/>
              <a:t>METAOASIS</a:t>
            </a:r>
          </a:p>
          <a:p>
            <a:r>
              <a:rPr lang="en-US" sz="1050" dirty="0" err="1"/>
              <a:t>MobiS</a:t>
            </a:r>
            <a:endParaRPr lang="en-US" sz="1050" dirty="0"/>
          </a:p>
          <a:p>
            <a:r>
              <a:rPr lang="en-US" sz="1050" dirty="0" err="1"/>
              <a:t>Modechart</a:t>
            </a:r>
            <a:endParaRPr lang="en-US" sz="1050" dirty="0"/>
          </a:p>
          <a:p>
            <a:r>
              <a:rPr lang="en-US" sz="1050" dirty="0" err="1"/>
              <a:t>MontiArch</a:t>
            </a:r>
            <a:endParaRPr lang="en-US" sz="1050" dirty="0"/>
          </a:p>
          <a:p>
            <a:r>
              <a:rPr lang="en-US" sz="1050" dirty="0"/>
              <a:t>OCA</a:t>
            </a:r>
          </a:p>
          <a:p>
            <a:r>
              <a:rPr lang="en-US" sz="1050" dirty="0"/>
              <a:t>OLAN</a:t>
            </a:r>
          </a:p>
          <a:p>
            <a:r>
              <a:rPr lang="en-US" sz="1050" dirty="0"/>
              <a:t>OOADL</a:t>
            </a:r>
          </a:p>
          <a:p>
            <a:r>
              <a:rPr lang="en-US" sz="1050" dirty="0"/>
              <a:t>OSAN</a:t>
            </a:r>
          </a:p>
          <a:p>
            <a:r>
              <a:rPr lang="en-US" sz="1050" dirty="0"/>
              <a:t>PADL</a:t>
            </a:r>
          </a:p>
          <a:p>
            <a:r>
              <a:rPr lang="en-US" sz="1050" dirty="0"/>
              <a:t>PALLADIO component model</a:t>
            </a:r>
          </a:p>
          <a:p>
            <a:r>
              <a:rPr lang="en-US" sz="1050" dirty="0"/>
              <a:t>p-SPACE</a:t>
            </a:r>
          </a:p>
          <a:p>
            <a:r>
              <a:rPr lang="en-US" sz="1050" dirty="0"/>
              <a:t>P++</a:t>
            </a:r>
          </a:p>
          <a:p>
            <a:r>
              <a:rPr lang="el-GR" sz="1050" dirty="0"/>
              <a:t>π-</a:t>
            </a:r>
            <a:r>
              <a:rPr lang="en-US" sz="1050" dirty="0"/>
              <a:t>ADL (Pi-ADL)</a:t>
            </a:r>
          </a:p>
          <a:p>
            <a:r>
              <a:rPr lang="el-GR" sz="1050" dirty="0"/>
              <a:t>π-</a:t>
            </a:r>
            <a:r>
              <a:rPr lang="en-US" sz="1050" dirty="0"/>
              <a:t>Net ADL</a:t>
            </a:r>
          </a:p>
          <a:p>
            <a:r>
              <a:rPr lang="en-US" sz="1050" dirty="0"/>
              <a:t>PILAR</a:t>
            </a:r>
          </a:p>
          <a:p>
            <a:r>
              <a:rPr lang="en-US" sz="1050" dirty="0"/>
              <a:t>(AO-</a:t>
            </a:r>
            <a:r>
              <a:rPr lang="en-US" sz="1050" dirty="0" err="1"/>
              <a:t>PiLAR</a:t>
            </a:r>
            <a:r>
              <a:rPr lang="en-US" sz="1050" dirty="0"/>
              <a:t>)</a:t>
            </a:r>
          </a:p>
          <a:p>
            <a:r>
              <a:rPr lang="en-US" sz="1050" dirty="0"/>
              <a:t>Polis</a:t>
            </a:r>
          </a:p>
          <a:p>
            <a:r>
              <a:rPr lang="en-US" sz="1050" dirty="0" err="1"/>
              <a:t>PrimitiveC</a:t>
            </a:r>
            <a:r>
              <a:rPr lang="en-US" sz="1050" dirty="0"/>
              <a:t>-ADL</a:t>
            </a:r>
          </a:p>
          <a:p>
            <a:r>
              <a:rPr lang="en-US" sz="1050" dirty="0"/>
              <a:t>PRISMA</a:t>
            </a:r>
          </a:p>
          <a:p>
            <a:r>
              <a:rPr lang="en-US" sz="1050" dirty="0"/>
              <a:t>RADL</a:t>
            </a:r>
          </a:p>
          <a:p>
            <a:r>
              <a:rPr lang="en-US" sz="1050" dirty="0" err="1"/>
              <a:t>Rapide</a:t>
            </a:r>
            <a:endParaRPr lang="en-US" sz="1050" dirty="0"/>
          </a:p>
          <a:p>
            <a:r>
              <a:rPr lang="en-US" sz="1050" dirty="0"/>
              <a:t>RESOLVE</a:t>
            </a:r>
          </a:p>
          <a:p>
            <a:r>
              <a:rPr lang="en-US" sz="1050" dirty="0"/>
              <a:t>ROOM</a:t>
            </a:r>
          </a:p>
          <a:p>
            <a:r>
              <a:rPr lang="en-US" sz="1050" dirty="0"/>
              <a:t>SADL (Simulation Architecture description Language)</a:t>
            </a:r>
          </a:p>
          <a:p>
            <a:r>
              <a:rPr lang="en-US" sz="1050" dirty="0"/>
              <a:t>SADL (Structural Architecture description Language)</a:t>
            </a:r>
          </a:p>
          <a:p>
            <a:r>
              <a:rPr lang="en-US" sz="1050" dirty="0" err="1"/>
              <a:t>SafArchie</a:t>
            </a:r>
            <a:endParaRPr lang="en-US" sz="1050" dirty="0"/>
          </a:p>
          <a:p>
            <a:r>
              <a:rPr lang="en-US" sz="1050" dirty="0"/>
              <a:t>SARA</a:t>
            </a:r>
          </a:p>
          <a:p>
            <a:r>
              <a:rPr lang="en-US" sz="1050" dirty="0" err="1"/>
              <a:t>ScudADL</a:t>
            </a:r>
            <a:endParaRPr lang="en-US" sz="1050" dirty="0"/>
          </a:p>
          <a:p>
            <a:r>
              <a:rPr lang="en-US" sz="1050" dirty="0"/>
              <a:t>secure </a:t>
            </a:r>
            <a:r>
              <a:rPr lang="en-US" sz="1050" dirty="0" err="1"/>
              <a:t>xADL</a:t>
            </a:r>
            <a:endParaRPr lang="en-US" sz="1050" dirty="0"/>
          </a:p>
          <a:p>
            <a:r>
              <a:rPr lang="en-US" sz="1050" dirty="0"/>
              <a:t>Service-ADL</a:t>
            </a:r>
          </a:p>
          <a:p>
            <a:r>
              <a:rPr lang="en-US" sz="1050" dirty="0"/>
              <a:t> </a:t>
            </a:r>
            <a:r>
              <a:rPr lang="en-US" sz="1050" dirty="0" err="1"/>
              <a:t>SKwyRL</a:t>
            </a:r>
            <a:endParaRPr lang="en-US" sz="1050" dirty="0"/>
          </a:p>
          <a:p>
            <a:r>
              <a:rPr lang="en-US" sz="1050" dirty="0"/>
              <a:t>SOADL</a:t>
            </a:r>
          </a:p>
          <a:p>
            <a:r>
              <a:rPr lang="en-US" sz="1050" dirty="0"/>
              <a:t>SOFA CDL</a:t>
            </a:r>
          </a:p>
          <a:p>
            <a:r>
              <a:rPr lang="en-US" sz="1050" dirty="0"/>
              <a:t>STATEMATE</a:t>
            </a:r>
          </a:p>
          <a:p>
            <a:r>
              <a:rPr lang="en-US" sz="1050" dirty="0" err="1"/>
              <a:t>StratusML</a:t>
            </a:r>
            <a:endParaRPr lang="en-US" sz="1050" dirty="0"/>
          </a:p>
          <a:p>
            <a:r>
              <a:rPr lang="en-US" sz="1050" dirty="0"/>
              <a:t>TADL</a:t>
            </a:r>
          </a:p>
          <a:p>
            <a:r>
              <a:rPr lang="en-US" sz="1050" b="1" dirty="0"/>
              <a:t>UML</a:t>
            </a:r>
          </a:p>
          <a:p>
            <a:r>
              <a:rPr lang="en-US" sz="1050" dirty="0"/>
              <a:t>UNAS/SALE</a:t>
            </a:r>
          </a:p>
          <a:p>
            <a:r>
              <a:rPr lang="en-US" sz="1050" dirty="0" err="1"/>
              <a:t>UniCon</a:t>
            </a:r>
            <a:endParaRPr lang="en-US" sz="1050" dirty="0"/>
          </a:p>
          <a:p>
            <a:r>
              <a:rPr lang="en-US" sz="1050" dirty="0"/>
              <a:t>WADL</a:t>
            </a:r>
          </a:p>
          <a:p>
            <a:r>
              <a:rPr lang="en-US" sz="1050" dirty="0"/>
              <a:t>WEAVES</a:t>
            </a:r>
          </a:p>
          <a:p>
            <a:r>
              <a:rPr lang="en-US" sz="1050" dirty="0"/>
              <a:t>Wright</a:t>
            </a:r>
          </a:p>
          <a:p>
            <a:r>
              <a:rPr lang="en-US" sz="1050" dirty="0" err="1"/>
              <a:t>xADL</a:t>
            </a:r>
            <a:r>
              <a:rPr lang="en-US" sz="1050" dirty="0"/>
              <a:t> 2.0</a:t>
            </a:r>
          </a:p>
          <a:p>
            <a:r>
              <a:rPr lang="en-US" sz="1050" dirty="0"/>
              <a:t>(</a:t>
            </a:r>
            <a:r>
              <a:rPr lang="en-US" sz="1050" dirty="0" err="1"/>
              <a:t>xArch</a:t>
            </a:r>
            <a:r>
              <a:rPr lang="en-US" sz="1050" dirty="0"/>
              <a:t>)</a:t>
            </a:r>
          </a:p>
          <a:p>
            <a:r>
              <a:rPr lang="en-US" sz="1050" dirty="0" err="1"/>
              <a:t>xACME</a:t>
            </a:r>
            <a:endParaRPr lang="en-US" sz="1050" dirty="0"/>
          </a:p>
          <a:p>
            <a:r>
              <a:rPr lang="en-US" sz="1050" dirty="0"/>
              <a:t>xC2</a:t>
            </a:r>
          </a:p>
          <a:p>
            <a:r>
              <a:rPr lang="en-US" sz="1050" dirty="0"/>
              <a:t>XSSA/ADL</a:t>
            </a:r>
          </a:p>
          <a:p>
            <a:r>
              <a:rPr lang="en-US" sz="1050" dirty="0"/>
              <a:t>XYZ/ADL</a:t>
            </a:r>
          </a:p>
          <a:p>
            <a:r>
              <a:rPr lang="en-US" sz="1050" dirty="0"/>
              <a:t>X-MAN</a:t>
            </a:r>
          </a:p>
          <a:p>
            <a:r>
              <a:rPr lang="en-US" sz="1050" dirty="0"/>
              <a:t>ZETA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426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Detalus išankstinis projektavimas: </a:t>
            </a:r>
            <a:r>
              <a:rPr lang="lt-LT" dirty="0" smtClean="0"/>
              <a:t>praktinės problemos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AutoNum type="alphaLcParenR"/>
            </a:pPr>
            <a:r>
              <a:rPr lang="lt-LT" sz="1600" dirty="0" smtClean="0"/>
              <a:t>Lengva pridėti nereikalingų sprendinių – perteklinis sudėtingumas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lt-LT" sz="1600" dirty="0" smtClean="0"/>
              <a:t>Sunku įžvelgti visas praktines naudojamų technologijų problemas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lt-LT" sz="1600" dirty="0" smtClean="0"/>
              <a:t>Esminiai projektiniai trūkumai paaiškėja tik labai vėlyvoje </a:t>
            </a:r>
            <a:r>
              <a:rPr lang="lt-LT" sz="1600" dirty="0" smtClean="0"/>
              <a:t>projekto realizavimo </a:t>
            </a:r>
            <a:r>
              <a:rPr lang="lt-LT" sz="1600" dirty="0" smtClean="0"/>
              <a:t>fazėje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lt-LT" sz="1600" dirty="0" smtClean="0"/>
              <a:t>Lengva įsileisti į </a:t>
            </a:r>
            <a:r>
              <a:rPr lang="lt-LT" sz="1600" dirty="0" err="1" smtClean="0"/>
              <a:t>mikro</a:t>
            </a:r>
            <a:r>
              <a:rPr lang="lt-LT" sz="1600" dirty="0" smtClean="0"/>
              <a:t> projektavimą klasių ar metodų lygyje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lt-LT" sz="1600" dirty="0" smtClean="0"/>
              <a:t>Projektuotojai tampa labiausiai perkrautais žmonėmis komandoje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179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Detalus išankstinis projektavimas: rezultatai</a:t>
            </a:r>
            <a:endParaRPr lang="en-US" dirty="0"/>
          </a:p>
        </p:txBody>
      </p:sp>
      <p:pic>
        <p:nvPicPr>
          <p:cNvPr id="6146" name="Picture 2" descr="Why software development projects f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7" y="1082799"/>
            <a:ext cx="6909078" cy="324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7037" y="4332225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Ambysoft’s</a:t>
            </a:r>
            <a:r>
              <a:rPr lang="en-US" dirty="0"/>
              <a:t> 2013 Project Success Rates Survey</a:t>
            </a:r>
          </a:p>
        </p:txBody>
      </p:sp>
    </p:spTree>
    <p:extLst>
      <p:ext uri="{BB962C8B-B14F-4D97-AF65-F5344CB8AC3E}">
        <p14:creationId xmlns:p14="http://schemas.microsoft.com/office/powerpoint/2010/main" val="360540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Paskaitos tikslas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lt-LT" dirty="0" smtClean="0"/>
              <a:t>Išankstinio PS projektavimo problematika.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lt-LT" dirty="0" smtClean="0"/>
              <a:t>Keletas PS projektavimo terminų</a:t>
            </a:r>
            <a:r>
              <a:rPr lang="en" dirty="0" smtClean="0"/>
              <a:t>.</a:t>
            </a:r>
            <a:endParaRPr lang="lt-LT" dirty="0" smtClean="0"/>
          </a:p>
          <a:p>
            <a:pPr marL="0" lvl="0" indent="0" rtl="0">
              <a:spcBef>
                <a:spcPts val="0"/>
              </a:spcBef>
              <a:buNone/>
            </a:pPr>
            <a:endParaRPr lang="lt-LT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lt-LT" dirty="0" smtClean="0"/>
              <a:t>Aptarti programinių sistemų projektavimo </a:t>
            </a:r>
            <a:r>
              <a:rPr lang="en-US" dirty="0" err="1" smtClean="0"/>
              <a:t>kryptingum</a:t>
            </a:r>
            <a:r>
              <a:rPr lang="lt-LT" dirty="0"/>
              <a:t>ą</a:t>
            </a:r>
            <a:r>
              <a:rPr lang="lt-LT" dirty="0" smtClean="0"/>
              <a:t>.</a:t>
            </a:r>
            <a:endParaRPr lang="en"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Detalus išankstinis projektavimas: rezultatai</a:t>
            </a:r>
            <a:endParaRPr lang="en-US" dirty="0"/>
          </a:p>
        </p:txBody>
      </p:sp>
      <p:pic>
        <p:nvPicPr>
          <p:cNvPr id="7170" name="Picture 2" descr="agile vs. waterfall success r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5" y="1395351"/>
            <a:ext cx="6096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77037" y="4332225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2015 CHAOS report from the Standish Group</a:t>
            </a:r>
          </a:p>
        </p:txBody>
      </p:sp>
    </p:spTree>
    <p:extLst>
      <p:ext uri="{BB962C8B-B14F-4D97-AF65-F5344CB8AC3E}">
        <p14:creationId xmlns:p14="http://schemas.microsoft.com/office/powerpoint/2010/main" val="276831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YAGNI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i="1" dirty="0" smtClean="0"/>
              <a:t>„</a:t>
            </a:r>
            <a:r>
              <a:rPr lang="lt-LT" i="1" dirty="0" err="1" smtClean="0"/>
              <a:t>You</a:t>
            </a:r>
            <a:r>
              <a:rPr lang="lt-LT" i="1" dirty="0" smtClean="0"/>
              <a:t> </a:t>
            </a:r>
            <a:r>
              <a:rPr lang="lt-LT" i="1" dirty="0" err="1" smtClean="0"/>
              <a:t>aren‘t</a:t>
            </a:r>
            <a:r>
              <a:rPr lang="lt-LT" i="1" dirty="0" smtClean="0"/>
              <a:t> </a:t>
            </a:r>
            <a:r>
              <a:rPr lang="lt-LT" i="1" dirty="0" err="1" smtClean="0"/>
              <a:t>gonna</a:t>
            </a:r>
            <a:r>
              <a:rPr lang="lt-LT" i="1" dirty="0" smtClean="0"/>
              <a:t> </a:t>
            </a:r>
            <a:r>
              <a:rPr lang="lt-LT" i="1" dirty="0" err="1" smtClean="0"/>
              <a:t>need</a:t>
            </a:r>
            <a:r>
              <a:rPr lang="lt-LT" i="1" dirty="0" smtClean="0"/>
              <a:t> it“</a:t>
            </a:r>
          </a:p>
          <a:p>
            <a:endParaRPr lang="lt-LT" i="1" dirty="0"/>
          </a:p>
          <a:p>
            <a:r>
              <a:rPr lang="lt-LT" sz="1600" dirty="0" smtClean="0"/>
              <a:t>Žmonės yra linkę apsidrausti nuo galimų </a:t>
            </a:r>
            <a:r>
              <a:rPr lang="lt-LT" sz="1600" dirty="0" err="1" smtClean="0"/>
              <a:t>nemalonumų</a:t>
            </a:r>
            <a:r>
              <a:rPr lang="lt-LT" sz="1600" dirty="0" smtClean="0"/>
              <a:t>, todėl projektuodami informacines sistemas siekia pridėti </a:t>
            </a:r>
            <a:r>
              <a:rPr lang="lt-LT" sz="1600" b="1" dirty="0" smtClean="0"/>
              <a:t>galimai </a:t>
            </a:r>
            <a:r>
              <a:rPr lang="lt-LT" sz="1600" dirty="0" smtClean="0"/>
              <a:t>ateityje praversiančių savybių.</a:t>
            </a:r>
          </a:p>
          <a:p>
            <a:endParaRPr lang="lt-LT" dirty="0" smtClean="0"/>
          </a:p>
          <a:p>
            <a:r>
              <a:rPr lang="lt-LT" sz="1600" dirty="0" smtClean="0"/>
              <a:t>Tokios nereikalingos savybės prideda sistemai </a:t>
            </a:r>
            <a:r>
              <a:rPr lang="lt-LT" sz="1600" dirty="0" err="1" smtClean="0"/>
              <a:t>bereikalingo</a:t>
            </a:r>
            <a:r>
              <a:rPr lang="lt-LT" sz="1600" dirty="0" smtClean="0"/>
              <a:t> sudėtingumo, švaisto resursus.</a:t>
            </a:r>
          </a:p>
          <a:p>
            <a:endParaRPr lang="lt-LT" dirty="0"/>
          </a:p>
          <a:p>
            <a:r>
              <a:rPr lang="lt-LT" i="1" dirty="0" smtClean="0"/>
              <a:t>„</a:t>
            </a:r>
            <a:r>
              <a:rPr lang="en-US" i="1" dirty="0" smtClean="0"/>
              <a:t>Always </a:t>
            </a:r>
            <a:r>
              <a:rPr lang="en-US" i="1" dirty="0"/>
              <a:t>implement things when you actually need them, never when you just foresee that you need them</a:t>
            </a:r>
            <a:r>
              <a:rPr lang="en-US" i="1" dirty="0" smtClean="0"/>
              <a:t>.</a:t>
            </a:r>
            <a:r>
              <a:rPr lang="lt-LT" i="1" dirty="0" smtClean="0"/>
              <a:t>“</a:t>
            </a:r>
          </a:p>
          <a:p>
            <a:r>
              <a:rPr lang="lt-LT" sz="1600" i="1" dirty="0"/>
              <a:t>	</a:t>
            </a:r>
            <a:r>
              <a:rPr lang="lt-LT" sz="1600" i="1" dirty="0" err="1" smtClean="0"/>
              <a:t>Ron</a:t>
            </a:r>
            <a:r>
              <a:rPr lang="lt-LT" sz="1600" i="1" dirty="0" smtClean="0"/>
              <a:t> </a:t>
            </a:r>
            <a:r>
              <a:rPr lang="lt-LT" sz="1600" i="1" dirty="0" err="1" smtClean="0"/>
              <a:t>Jeffries</a:t>
            </a:r>
            <a:endParaRPr lang="lt-LT" sz="1600" i="1" dirty="0" smtClean="0"/>
          </a:p>
          <a:p>
            <a:endParaRPr lang="lt-LT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610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Dilema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dirty="0" smtClean="0"/>
              <a:t>Išankstinis planavimas reikalingas.</a:t>
            </a:r>
          </a:p>
          <a:p>
            <a:endParaRPr lang="lt-LT" sz="1600" dirty="0" smtClean="0"/>
          </a:p>
          <a:p>
            <a:r>
              <a:rPr lang="lt-LT" sz="1600" dirty="0" smtClean="0"/>
              <a:t>Detalus išankstinis planavimas labiau kenkia nei padeda.</a:t>
            </a:r>
          </a:p>
          <a:p>
            <a:endParaRPr lang="lt-LT" sz="1600" dirty="0"/>
          </a:p>
          <a:p>
            <a:r>
              <a:rPr lang="lt-LT" sz="1600" dirty="0" smtClean="0"/>
              <a:t>Kaip pasiekti balansą?</a:t>
            </a:r>
          </a:p>
          <a:p>
            <a:endParaRPr lang="lt-LT" sz="1600" dirty="0" smtClean="0"/>
          </a:p>
        </p:txBody>
      </p:sp>
    </p:spTree>
    <p:extLst>
      <p:ext uri="{BB962C8B-B14F-4D97-AF65-F5344CB8AC3E}">
        <p14:creationId xmlns:p14="http://schemas.microsoft.com/office/powerpoint/2010/main" val="293049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Sprendimas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i="1" dirty="0" smtClean="0"/>
              <a:t>D</a:t>
            </a:r>
            <a:r>
              <a:rPr lang="en-US" sz="1600" i="1" dirty="0" err="1" smtClean="0"/>
              <a:t>esigners</a:t>
            </a:r>
            <a:r>
              <a:rPr lang="en-US" sz="1600" i="1" dirty="0" smtClean="0"/>
              <a:t> </a:t>
            </a:r>
            <a:r>
              <a:rPr lang="en-US" sz="1600" i="1" dirty="0"/>
              <a:t>need to think about how they can avoid </a:t>
            </a:r>
            <a:r>
              <a:rPr lang="en-US" sz="1600" b="1" i="1" dirty="0"/>
              <a:t>irreversibility</a:t>
            </a:r>
            <a:r>
              <a:rPr lang="en-US" sz="1600" i="1" dirty="0"/>
              <a:t> in their decisions. </a:t>
            </a:r>
            <a:endParaRPr lang="lt-LT" sz="1600" i="1" dirty="0" smtClean="0"/>
          </a:p>
          <a:p>
            <a:r>
              <a:rPr lang="en-US" sz="1600" i="1" dirty="0" smtClean="0"/>
              <a:t>Rather </a:t>
            </a:r>
            <a:r>
              <a:rPr lang="en-US" sz="1600" i="1" dirty="0"/>
              <a:t>than trying to get the </a:t>
            </a:r>
            <a:r>
              <a:rPr lang="en-US" sz="1600" i="1" u="sng" dirty="0"/>
              <a:t>right decision now</a:t>
            </a:r>
            <a:r>
              <a:rPr lang="en-US" sz="1600" i="1" dirty="0"/>
              <a:t>, </a:t>
            </a:r>
            <a:endParaRPr lang="lt-LT" sz="1600" i="1" dirty="0" smtClean="0"/>
          </a:p>
          <a:p>
            <a:r>
              <a:rPr lang="en-US" sz="1600" i="1" dirty="0" smtClean="0"/>
              <a:t>look </a:t>
            </a:r>
            <a:r>
              <a:rPr lang="en-US" sz="1600" i="1" dirty="0"/>
              <a:t>for a way to either put off the decision </a:t>
            </a:r>
            <a:r>
              <a:rPr lang="en-US" sz="1600" i="1" u="sng" dirty="0"/>
              <a:t>until later</a:t>
            </a:r>
            <a:r>
              <a:rPr lang="en-US" sz="1600" i="1" dirty="0"/>
              <a:t> (when you'll have more information) </a:t>
            </a:r>
            <a:endParaRPr lang="lt-LT" sz="1600" i="1" dirty="0" smtClean="0"/>
          </a:p>
          <a:p>
            <a:r>
              <a:rPr lang="en-US" sz="1600" i="1" dirty="0" smtClean="0"/>
              <a:t>or </a:t>
            </a:r>
            <a:r>
              <a:rPr lang="en-US" sz="1600" i="1" dirty="0"/>
              <a:t>make the decision in such a way that you'll </a:t>
            </a:r>
            <a:r>
              <a:rPr lang="en-US" sz="1600" i="1" u="sng" dirty="0"/>
              <a:t>be able to reverse</a:t>
            </a:r>
            <a:r>
              <a:rPr lang="en-US" sz="1600" i="1" dirty="0"/>
              <a:t> it later </a:t>
            </a:r>
            <a:r>
              <a:rPr lang="en-US" sz="1600" i="1" dirty="0" smtClean="0"/>
              <a:t>on.</a:t>
            </a:r>
            <a:endParaRPr lang="lt-LT" sz="1600" i="1" dirty="0" smtClean="0"/>
          </a:p>
          <a:p>
            <a:endParaRPr lang="lt-LT" dirty="0" smtClean="0"/>
          </a:p>
          <a:p>
            <a:r>
              <a:rPr lang="lt-LT" sz="1600" i="1" dirty="0"/>
              <a:t>One</a:t>
            </a:r>
            <a:r>
              <a:rPr lang="en-US" sz="1600" i="1" dirty="0"/>
              <a:t> or two people on the team take on the </a:t>
            </a:r>
            <a:r>
              <a:rPr lang="en-US" sz="1600" b="1" i="1" dirty="0"/>
              <a:t>responsibility of keeping the design whole</a:t>
            </a:r>
            <a:r>
              <a:rPr lang="en-US" sz="1600" i="1" dirty="0"/>
              <a:t>. </a:t>
            </a:r>
            <a:endParaRPr lang="lt-LT" sz="1600" i="1" dirty="0" smtClean="0"/>
          </a:p>
          <a:p>
            <a:r>
              <a:rPr lang="en-US" sz="1600" i="1" dirty="0" smtClean="0"/>
              <a:t>This </a:t>
            </a:r>
            <a:r>
              <a:rPr lang="en-US" sz="1600" i="1" dirty="0"/>
              <a:t>is one of the tasks that usually falls under the term 'architect</a:t>
            </a:r>
            <a:r>
              <a:rPr lang="en-US" sz="1600" i="1" dirty="0" smtClean="0"/>
              <a:t>'.</a:t>
            </a:r>
            <a:endParaRPr lang="lt-LT" sz="1600" dirty="0"/>
          </a:p>
          <a:p>
            <a:endParaRPr lang="lt-LT" dirty="0"/>
          </a:p>
          <a:p>
            <a:r>
              <a:rPr lang="lt-LT" sz="1600" i="1" dirty="0" smtClean="0"/>
              <a:t>						Martin </a:t>
            </a:r>
            <a:r>
              <a:rPr lang="lt-LT" sz="1600" i="1" dirty="0" err="1" smtClean="0"/>
              <a:t>Fowler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0065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Sprendimas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i="1" dirty="0" smtClean="0"/>
              <a:t>Išankstinis</a:t>
            </a:r>
            <a:r>
              <a:rPr lang="lt-LT" sz="1600" dirty="0" smtClean="0"/>
              <a:t> projektavimas turi siekti </a:t>
            </a:r>
            <a:r>
              <a:rPr lang="lt-LT" sz="1600" b="1" dirty="0" smtClean="0"/>
              <a:t>svarbiausių</a:t>
            </a:r>
            <a:r>
              <a:rPr lang="lt-LT" sz="1600" dirty="0" smtClean="0"/>
              <a:t>, </a:t>
            </a:r>
            <a:r>
              <a:rPr lang="lt-LT" sz="1600" b="1" dirty="0" smtClean="0"/>
              <a:t>kritinių</a:t>
            </a:r>
            <a:r>
              <a:rPr lang="lt-LT" sz="1600" dirty="0" smtClean="0"/>
              <a:t> </a:t>
            </a:r>
            <a:r>
              <a:rPr lang="lt-LT" sz="1600" b="1" dirty="0" smtClean="0"/>
              <a:t>kokybių</a:t>
            </a:r>
            <a:r>
              <a:rPr lang="lt-LT" sz="1600" dirty="0" smtClean="0"/>
              <a:t> užtikrinimo.</a:t>
            </a:r>
          </a:p>
          <a:p>
            <a:endParaRPr lang="lt-LT" sz="1600" dirty="0" smtClean="0"/>
          </a:p>
          <a:p>
            <a:r>
              <a:rPr lang="lt-LT" sz="1600" dirty="0" smtClean="0"/>
              <a:t>Nekritinės sistemos dalys geriausiai pavyksta </a:t>
            </a:r>
            <a:r>
              <a:rPr lang="lt-LT" sz="1600" i="1" dirty="0" err="1" smtClean="0"/>
              <a:t>emergent</a:t>
            </a:r>
            <a:r>
              <a:rPr lang="lt-LT" sz="1600" i="1" dirty="0" smtClean="0"/>
              <a:t> </a:t>
            </a:r>
            <a:r>
              <a:rPr lang="lt-LT" sz="1600" dirty="0" smtClean="0"/>
              <a:t>projektavimo būdu.</a:t>
            </a:r>
          </a:p>
          <a:p>
            <a:endParaRPr lang="lt-LT" sz="1600" dirty="0"/>
          </a:p>
          <a:p>
            <a:endParaRPr lang="lt-LT" sz="1600" dirty="0" smtClean="0"/>
          </a:p>
          <a:p>
            <a:endParaRPr lang="lt-LT" sz="1600" dirty="0"/>
          </a:p>
          <a:p>
            <a:endParaRPr lang="lt-LT" sz="1600" dirty="0" smtClean="0"/>
          </a:p>
          <a:p>
            <a:endParaRPr lang="lt-LT" sz="1600" dirty="0"/>
          </a:p>
          <a:p>
            <a:endParaRPr lang="lt-LT" sz="1600" dirty="0" smtClean="0"/>
          </a:p>
          <a:p>
            <a:endParaRPr lang="lt-LT" sz="1600" dirty="0"/>
          </a:p>
          <a:p>
            <a:endParaRPr lang="lt-LT" sz="1600" dirty="0" smtClean="0"/>
          </a:p>
          <a:p>
            <a:r>
              <a:rPr lang="lt-LT" sz="1200" dirty="0" smtClean="0"/>
              <a:t>* Sistemos evoliucijai užtikrinti būtini išsamūs automatiniai testai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888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2800" dirty="0" smtClean="0"/>
              <a:t>Apibrėžimai:</a:t>
            </a:r>
            <a:r>
              <a:rPr lang="lt-LT" dirty="0" smtClean="0"/>
              <a:t/>
            </a:r>
            <a:br>
              <a:rPr lang="lt-LT" dirty="0" smtClean="0"/>
            </a:br>
            <a:r>
              <a:rPr lang="lt-LT" dirty="0" smtClean="0"/>
              <a:t>Kodo organizavimo lygiai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Paprogramė, funkcija, procedūra, metodas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dirty="0" smtClean="0"/>
              <a:t>Programos dalis - programinių instrukcijų seka, </a:t>
            </a:r>
          </a:p>
          <a:p>
            <a:r>
              <a:rPr lang="lt-LT" sz="1600" dirty="0" smtClean="0"/>
              <a:t>turinti identifikatorių, kuriuo ją galima iškviesti.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25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Klasė ir Objektas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dirty="0" smtClean="0"/>
              <a:t>Klasė - „aprašas objektams gaminti“</a:t>
            </a:r>
          </a:p>
          <a:p>
            <a:r>
              <a:rPr lang="lt-LT" sz="1600" dirty="0" smtClean="0"/>
              <a:t>Objektas – „klasės egzempliorius“</a:t>
            </a:r>
          </a:p>
          <a:p>
            <a:endParaRPr lang="lt-LT" sz="1600" dirty="0" smtClean="0"/>
          </a:p>
          <a:p>
            <a:r>
              <a:rPr lang="lt-LT" sz="1600" dirty="0" smtClean="0"/>
              <a:t>Abstrakcija, susidedanti iš </a:t>
            </a:r>
            <a:r>
              <a:rPr lang="lt-LT" sz="1600" u="sng" dirty="0" smtClean="0"/>
              <a:t>būsenos</a:t>
            </a:r>
            <a:r>
              <a:rPr lang="lt-LT" sz="1600" dirty="0" smtClean="0"/>
              <a:t> ir </a:t>
            </a:r>
            <a:r>
              <a:rPr lang="lt-LT" sz="1600" u="sng" dirty="0" smtClean="0"/>
              <a:t>elgsenos</a:t>
            </a:r>
            <a:r>
              <a:rPr lang="lt-LT" sz="1600" dirty="0" smtClean="0"/>
              <a:t> (metodų).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063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Komponentas / modulis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dirty="0" smtClean="0"/>
              <a:t>Dažnai skirtingai naudojamos sąvokos.</a:t>
            </a:r>
          </a:p>
          <a:p>
            <a:r>
              <a:rPr lang="lt-LT" sz="1600" dirty="0" smtClean="0"/>
              <a:t>Remiuosi SEI apibrėžimu:</a:t>
            </a:r>
          </a:p>
          <a:p>
            <a:endParaRPr lang="lt-LT" sz="1600" dirty="0"/>
          </a:p>
          <a:p>
            <a:r>
              <a:rPr lang="lt-LT" sz="1600" dirty="0" smtClean="0"/>
              <a:t>Moduliai ir komponentai yra „sistemos elementai su aiškia apibrėžta riba ir </a:t>
            </a:r>
            <a:r>
              <a:rPr lang="lt-LT" sz="1600" dirty="0" err="1" smtClean="0"/>
              <a:t>interfeisu</a:t>
            </a:r>
            <a:r>
              <a:rPr lang="lt-LT" sz="1600" dirty="0" smtClean="0"/>
              <a:t>“.</a:t>
            </a:r>
          </a:p>
          <a:p>
            <a:r>
              <a:rPr lang="lt-LT" sz="1600" dirty="0" smtClean="0"/>
              <a:t>Modulis – tai, ką projektuojame; pvz., klasė, klasių grupė, sluoksnis ir t.t.</a:t>
            </a:r>
          </a:p>
          <a:p>
            <a:r>
              <a:rPr lang="lt-LT" sz="1600" dirty="0" smtClean="0"/>
              <a:t>Komponentas – tai, ką analizuojame programos veikimo metu; gali būti ir trečių šalių produktas.</a:t>
            </a:r>
          </a:p>
          <a:p>
            <a:endParaRPr lang="lt-LT" sz="1600" dirty="0" smtClean="0"/>
          </a:p>
        </p:txBody>
      </p:sp>
    </p:spTree>
    <p:extLst>
      <p:ext uri="{BB962C8B-B14F-4D97-AF65-F5344CB8AC3E}">
        <p14:creationId xmlns:p14="http://schemas.microsoft.com/office/powerpoint/2010/main" val="41956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i="1" dirty="0" err="1" smtClean="0"/>
              <a:t>Package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Organizuoja elementus į grupes (patogumo dėlei).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4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Pasikartokime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i="1" dirty="0" err="1" smtClean="0"/>
              <a:t>Node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dirty="0" smtClean="0"/>
              <a:t>Fizinė arba virtuali mašina, kurioje veikia programa arba jos dalis.</a:t>
            </a:r>
          </a:p>
          <a:p>
            <a:r>
              <a:rPr lang="lt-LT" sz="1600" dirty="0" smtClean="0"/>
              <a:t>Turi turėti bent procesorių ir atminties resursus.</a:t>
            </a:r>
          </a:p>
          <a:p>
            <a:endParaRPr lang="lt-LT" sz="1600" dirty="0"/>
          </a:p>
        </p:txBody>
      </p:sp>
    </p:spTree>
    <p:extLst>
      <p:ext uri="{BB962C8B-B14F-4D97-AF65-F5344CB8AC3E}">
        <p14:creationId xmlns:p14="http://schemas.microsoft.com/office/powerpoint/2010/main" val="4467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i="1" dirty="0" err="1" smtClean="0"/>
              <a:t>Layer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dirty="0" smtClean="0"/>
              <a:t>Izoliuota kodo grupė, pasiekiama tik per tam tikrą </a:t>
            </a:r>
            <a:r>
              <a:rPr lang="lt-LT" sz="1600" dirty="0" err="1" smtClean="0"/>
              <a:t>interfeisą</a:t>
            </a:r>
            <a:endParaRPr lang="lt-LT" sz="1600" dirty="0" smtClean="0"/>
          </a:p>
          <a:p>
            <a:r>
              <a:rPr lang="lt-LT" sz="1600" dirty="0" smtClean="0"/>
              <a:t>„aukštesnis“ sluoksnis gali naudoti tik „žemesnį“ sluoksnį.</a:t>
            </a:r>
          </a:p>
          <a:p>
            <a:endParaRPr lang="lt-LT" sz="1600" dirty="0" smtClean="0"/>
          </a:p>
          <a:p>
            <a:r>
              <a:rPr lang="lt-LT" sz="1600" dirty="0" smtClean="0"/>
              <a:t>„Žemesni“ sluoksniai dažniausiai tie, kurie artimiausi aparatūrinei įrangai.</a:t>
            </a:r>
          </a:p>
          <a:p>
            <a:endParaRPr lang="lt-LT" sz="1600" dirty="0"/>
          </a:p>
          <a:p>
            <a:r>
              <a:rPr lang="lt-LT" sz="1600" dirty="0" smtClean="0"/>
              <a:t>Skatina </a:t>
            </a:r>
            <a:r>
              <a:rPr lang="lt-LT" sz="1600" dirty="0" err="1" smtClean="0"/>
              <a:t>portabilumą</a:t>
            </a:r>
            <a:r>
              <a:rPr lang="lt-LT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679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i="1" dirty="0" err="1" smtClean="0"/>
              <a:t>Tier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dirty="0" smtClean="0"/>
              <a:t>Sistemos išdalinimo mechanizmas, kur skirtingos dalys gali veikti skirtingose platformose </a:t>
            </a:r>
          </a:p>
          <a:p>
            <a:r>
              <a:rPr lang="lt-LT" sz="1600" dirty="0" smtClean="0"/>
              <a:t>ir net naudoti skirtingas technologijas.</a:t>
            </a:r>
          </a:p>
          <a:p>
            <a:endParaRPr lang="lt-LT" sz="1600" dirty="0"/>
          </a:p>
          <a:p>
            <a:r>
              <a:rPr lang="lt-LT" sz="1600" i="1" dirty="0" smtClean="0"/>
              <a:t>„</a:t>
            </a:r>
            <a:r>
              <a:rPr lang="en-US" sz="1600" i="1" dirty="0" smtClean="0"/>
              <a:t>layer </a:t>
            </a:r>
            <a:r>
              <a:rPr lang="en-US" sz="1600" i="1" dirty="0"/>
              <a:t>than can work on separate physical </a:t>
            </a:r>
            <a:r>
              <a:rPr lang="en-US" sz="1600" i="1" dirty="0" smtClean="0"/>
              <a:t>machine</a:t>
            </a:r>
            <a:r>
              <a:rPr lang="lt-LT" sz="1600" i="1" dirty="0" smtClean="0"/>
              <a:t>;</a:t>
            </a:r>
            <a:r>
              <a:rPr lang="en-US" sz="1600" i="1" dirty="0" smtClean="0"/>
              <a:t> </a:t>
            </a:r>
            <a:r>
              <a:rPr lang="en-US" sz="1600" i="1" dirty="0"/>
              <a:t>can be deployed on a separate </a:t>
            </a:r>
            <a:r>
              <a:rPr lang="en-US" sz="1600" i="1" dirty="0" smtClean="0"/>
              <a:t>node</a:t>
            </a:r>
            <a:r>
              <a:rPr lang="lt-LT" sz="1600" i="1" dirty="0" smtClean="0"/>
              <a:t>“</a:t>
            </a:r>
            <a:r>
              <a:rPr lang="en-US" sz="1600" i="1" dirty="0" smtClean="0"/>
              <a:t>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67615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2800" dirty="0" smtClean="0"/>
              <a:t>Apibrėžimai:</a:t>
            </a:r>
            <a:br>
              <a:rPr lang="lt-LT" sz="2800" dirty="0" smtClean="0"/>
            </a:br>
            <a:r>
              <a:rPr lang="lt-LT" dirty="0" smtClean="0"/>
              <a:t>Projektavimo abstrakcijų lygiai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4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Idioma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033513"/>
          </a:xfrm>
        </p:spPr>
        <p:txBody>
          <a:bodyPr/>
          <a:lstStyle/>
          <a:p>
            <a:r>
              <a:rPr lang="lt-LT" sz="1600" dirty="0" smtClean="0"/>
              <a:t>Plačiai pripažįstama ir naudojama konvencija konkrečioje programavimo kalboje.</a:t>
            </a:r>
          </a:p>
          <a:p>
            <a:endParaRPr lang="lt-LT" sz="1600" dirty="0" smtClean="0"/>
          </a:p>
          <a:p>
            <a:r>
              <a:rPr lang="lt-LT" sz="1600" dirty="0" smtClean="0"/>
              <a:t>Pavyzdžiui, programinės kalbos konstruktai arba programavimo konvencijos.</a:t>
            </a:r>
            <a:endParaRPr lang="lt-LT" sz="1600" dirty="0"/>
          </a:p>
          <a:p>
            <a:endParaRPr lang="lt-LT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1700" y="2185988"/>
            <a:ext cx="40317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MySingleton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private: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static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MySingleton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*_instance;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MySingleton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(){}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static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MySingleton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*instance()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(!_instance)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_instance = new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MySingleton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_instance;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MySingleton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MySingleton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::_instance = 0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User::use(){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MySingleton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getInstance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();}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4900" y="2185988"/>
            <a:ext cx="311443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@Service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MySingleton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@Service 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User{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Autowired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MySingleton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singleton;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4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Projektavimo šablonas (</a:t>
            </a:r>
            <a:r>
              <a:rPr lang="lt-LT" i="1" dirty="0" err="1" smtClean="0"/>
              <a:t>design</a:t>
            </a:r>
            <a:r>
              <a:rPr lang="lt-LT" i="1" dirty="0" smtClean="0"/>
              <a:t> </a:t>
            </a:r>
            <a:r>
              <a:rPr lang="lt-LT" i="1" dirty="0" err="1" smtClean="0"/>
              <a:t>pattern</a:t>
            </a:r>
            <a:r>
              <a:rPr lang="lt-LT" i="1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 smtClean="0"/>
              <a:t>Bendras</a:t>
            </a:r>
            <a:r>
              <a:rPr lang="en-US" sz="1600" dirty="0" smtClean="0"/>
              <a:t>, </a:t>
            </a:r>
            <a:r>
              <a:rPr lang="en-US" sz="1600" dirty="0" err="1" smtClean="0"/>
              <a:t>gerai</a:t>
            </a:r>
            <a:r>
              <a:rPr lang="en-US" sz="1600" dirty="0" smtClean="0"/>
              <a:t> </a:t>
            </a:r>
            <a:r>
              <a:rPr lang="lt-LT" sz="1600" dirty="0" smtClean="0"/>
              <a:t>žinomas sprendimas </a:t>
            </a:r>
          </a:p>
          <a:p>
            <a:r>
              <a:rPr lang="lt-LT" sz="1600" dirty="0" smtClean="0"/>
              <a:t>konkrečiai problemai </a:t>
            </a:r>
          </a:p>
          <a:p>
            <a:r>
              <a:rPr lang="lt-LT" sz="1600" dirty="0" smtClean="0"/>
              <a:t>tam tikrame kontekste.</a:t>
            </a:r>
            <a:endParaRPr lang="en-US" sz="1600" dirty="0" smtClean="0"/>
          </a:p>
          <a:p>
            <a:endParaRPr lang="lt-LT" sz="1600" dirty="0" smtClean="0"/>
          </a:p>
          <a:p>
            <a:endParaRPr lang="lt-LT" sz="1600" dirty="0" smtClean="0"/>
          </a:p>
          <a:p>
            <a:r>
              <a:rPr lang="lt-LT" sz="1600" dirty="0" smtClean="0"/>
              <a:t>Aiškiai apibrėžtas ir visuotinai žinomas.</a:t>
            </a:r>
          </a:p>
          <a:p>
            <a:endParaRPr lang="lt-LT" sz="1600" dirty="0" smtClean="0"/>
          </a:p>
          <a:p>
            <a:r>
              <a:rPr lang="lt-LT" sz="1600" dirty="0" smtClean="0"/>
              <a:t>Paprastai sprendimas aprašomas kelių klasių sąveika.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886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Karkasas (</a:t>
            </a:r>
            <a:r>
              <a:rPr lang="lt-LT" i="1" dirty="0" err="1" smtClean="0"/>
              <a:t>framework</a:t>
            </a:r>
            <a:r>
              <a:rPr lang="lt-LT" dirty="0" smtClean="0"/>
              <a:t>); plėtros taškai (</a:t>
            </a:r>
            <a:r>
              <a:rPr lang="lt-LT" i="1" dirty="0" err="1" smtClean="0"/>
              <a:t>extension</a:t>
            </a:r>
            <a:r>
              <a:rPr lang="lt-LT" i="1" dirty="0" smtClean="0"/>
              <a:t> </a:t>
            </a:r>
            <a:r>
              <a:rPr lang="lt-LT" i="1" dirty="0" err="1" smtClean="0"/>
              <a:t>points</a:t>
            </a:r>
            <a:r>
              <a:rPr lang="lt-LT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dirty="0" smtClean="0"/>
              <a:t>Konkrečiai probleminei sričiai sukurtas klasių rinkinys (realizuotas </a:t>
            </a:r>
            <a:r>
              <a:rPr lang="lt-LT" sz="1600" dirty="0"/>
              <a:t>dalinis sprendimas</a:t>
            </a:r>
            <a:r>
              <a:rPr lang="lt-LT" sz="1600" dirty="0" smtClean="0"/>
              <a:t>), skirtas naudojimui / pritaikymui.</a:t>
            </a:r>
          </a:p>
          <a:p>
            <a:endParaRPr lang="lt-LT" sz="1600" dirty="0" smtClean="0"/>
          </a:p>
          <a:p>
            <a:r>
              <a:rPr lang="lt-LT" sz="1600" dirty="0" smtClean="0"/>
              <a:t>Savybės: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Kontrolės inversija („neskambink man, aš tau paskambinsiu“)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Numatytas plečiamumas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Nemodifikuojamas paties karkaso kodas</a:t>
            </a:r>
            <a:endParaRPr lang="lt-LT" sz="1600" dirty="0"/>
          </a:p>
          <a:p>
            <a:endParaRPr lang="lt-LT" sz="1600" dirty="0" smtClean="0"/>
          </a:p>
          <a:p>
            <a:r>
              <a:rPr lang="lt-LT" sz="1600" dirty="0" smtClean="0"/>
              <a:t>Įvairaus dydžio; nuo sąlyginai mažų iki architektūrinės apimties.</a:t>
            </a:r>
          </a:p>
          <a:p>
            <a:endParaRPr lang="lt-LT" sz="1600" dirty="0" smtClean="0"/>
          </a:p>
          <a:p>
            <a:r>
              <a:rPr lang="lt-LT" sz="1600" b="1" dirty="0" smtClean="0"/>
              <a:t>Plėtros taškai</a:t>
            </a:r>
            <a:r>
              <a:rPr lang="lt-LT" sz="1600" dirty="0" smtClean="0"/>
              <a:t> – projekte numatytos vietos pridėti papildomiems elementams.</a:t>
            </a:r>
            <a:endParaRPr lang="lt-LT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764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Architektūrinis šablonas (</a:t>
            </a:r>
            <a:r>
              <a:rPr lang="lt-LT" i="1" dirty="0" err="1" smtClean="0"/>
              <a:t>architectural</a:t>
            </a:r>
            <a:r>
              <a:rPr lang="lt-LT" i="1" dirty="0" smtClean="0"/>
              <a:t> </a:t>
            </a:r>
            <a:r>
              <a:rPr lang="lt-LT" i="1" dirty="0" err="1" smtClean="0"/>
              <a:t>pattern</a:t>
            </a:r>
            <a:r>
              <a:rPr lang="lt-LT" i="1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dirty="0" smtClean="0"/>
              <a:t>Aprašytas projektinis sprendimas </a:t>
            </a:r>
          </a:p>
          <a:p>
            <a:r>
              <a:rPr lang="lt-LT" sz="1600" dirty="0" smtClean="0"/>
              <a:t>konkrečiai architektūrinei problemai spręsti</a:t>
            </a:r>
          </a:p>
          <a:p>
            <a:r>
              <a:rPr lang="lt-LT" sz="1600" dirty="0" smtClean="0"/>
              <a:t>tam tikrame kontekste.</a:t>
            </a:r>
          </a:p>
          <a:p>
            <a:endParaRPr lang="lt-LT" sz="1600" dirty="0" smtClean="0"/>
          </a:p>
          <a:p>
            <a:r>
              <a:rPr lang="lt-LT" sz="1600" dirty="0" smtClean="0"/>
              <a:t>Daug platesnė apimtis nei projektavimo šablonai; paprastai realizuojama naudojant daug komponentų.</a:t>
            </a:r>
          </a:p>
          <a:p>
            <a:endParaRPr lang="en-US" sz="1600" dirty="0"/>
          </a:p>
          <a:p>
            <a:r>
              <a:rPr lang="lt-LT" sz="1600" dirty="0" smtClean="0"/>
              <a:t>Pavyzdžiai</a:t>
            </a:r>
            <a:endParaRPr lang="en-US" sz="1600" dirty="0"/>
          </a:p>
          <a:p>
            <a:r>
              <a:rPr lang="lt-LT" sz="1600" dirty="0" smtClean="0"/>
              <a:t>	</a:t>
            </a:r>
            <a:r>
              <a:rPr lang="en-US" sz="1600" dirty="0" smtClean="0"/>
              <a:t>Message </a:t>
            </a:r>
            <a:r>
              <a:rPr lang="en-US" sz="1600" dirty="0"/>
              <a:t>Bus</a:t>
            </a:r>
          </a:p>
          <a:p>
            <a:r>
              <a:rPr lang="lt-LT" sz="1600" dirty="0" smtClean="0"/>
              <a:t>	</a:t>
            </a:r>
            <a:r>
              <a:rPr lang="en-US" sz="1600" dirty="0" smtClean="0"/>
              <a:t>Pipe-and-Filter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746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Tipinės architektūros</a:t>
            </a:r>
            <a:r>
              <a:rPr lang="lt-LT" i="1" dirty="0" smtClean="0"/>
              <a:t> (</a:t>
            </a:r>
            <a:r>
              <a:rPr lang="lt-LT" i="1" dirty="0" err="1" smtClean="0"/>
              <a:t>Reference</a:t>
            </a:r>
            <a:r>
              <a:rPr lang="lt-LT" i="1" dirty="0" smtClean="0"/>
              <a:t> </a:t>
            </a:r>
            <a:r>
              <a:rPr lang="lt-LT" i="1" dirty="0" err="1" smtClean="0"/>
              <a:t>Architectures</a:t>
            </a:r>
            <a:r>
              <a:rPr lang="lt-LT" i="1" dirty="0"/>
              <a:t>)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600" dirty="0" smtClean="0"/>
              <a:t>„Žanras“</a:t>
            </a:r>
          </a:p>
          <a:p>
            <a:r>
              <a:rPr lang="lt-LT" sz="1600" dirty="0" smtClean="0"/>
              <a:t>Visuotinai žinomas </a:t>
            </a:r>
            <a:r>
              <a:rPr lang="lt-LT" sz="1600" u="sng" dirty="0" smtClean="0"/>
              <a:t>visos architektūros</a:t>
            </a:r>
            <a:r>
              <a:rPr lang="lt-LT" sz="1600" dirty="0" smtClean="0"/>
              <a:t> šablonas.</a:t>
            </a:r>
          </a:p>
          <a:p>
            <a:endParaRPr lang="lt-L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Geras pradinis taškas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Yra knygų, egzistuojančių realizacijų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Žinomos probleminės vietos, pasiteisinę sprendimai, variacijos, pasekmės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Dažnai labai aukšto lygio idėjos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4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Dar kartą...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1-6 paskaitos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err="1" smtClean="0"/>
              <a:t>Make</a:t>
            </a:r>
            <a:r>
              <a:rPr lang="lt-LT" sz="1600" dirty="0" smtClean="0"/>
              <a:t> it </a:t>
            </a:r>
            <a:r>
              <a:rPr lang="lt-LT" sz="1600" b="1" dirty="0" err="1" smtClean="0"/>
              <a:t>run</a:t>
            </a:r>
            <a:r>
              <a:rPr lang="lt-LT" sz="1600" dirty="0" smtClean="0"/>
              <a:t>, </a:t>
            </a:r>
            <a:r>
              <a:rPr lang="lt-LT" sz="1600" dirty="0" err="1" smtClean="0"/>
              <a:t>make</a:t>
            </a:r>
            <a:r>
              <a:rPr lang="lt-LT" sz="1600" dirty="0" smtClean="0"/>
              <a:t> it </a:t>
            </a:r>
            <a:r>
              <a:rPr lang="lt-LT" sz="1600" b="1" dirty="0" err="1" smtClean="0"/>
              <a:t>right</a:t>
            </a:r>
            <a:r>
              <a:rPr lang="lt-LT" sz="1600" dirty="0" smtClean="0"/>
              <a:t>, </a:t>
            </a:r>
            <a:r>
              <a:rPr lang="lt-LT" sz="1600" dirty="0" err="1" smtClean="0"/>
              <a:t>make</a:t>
            </a:r>
            <a:r>
              <a:rPr lang="lt-LT" sz="1600" dirty="0" smtClean="0"/>
              <a:t> it </a:t>
            </a:r>
            <a:r>
              <a:rPr lang="lt-LT" sz="1600" b="1" dirty="0" err="1" smtClean="0"/>
              <a:t>fast</a:t>
            </a:r>
            <a:endParaRPr lang="lt-LT" sz="16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Kas yra „teisingas kodas“?  </a:t>
            </a:r>
          </a:p>
          <a:p>
            <a:pPr marL="714375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Švaraus kodo taisyklės. </a:t>
            </a:r>
          </a:p>
          <a:p>
            <a:pPr marL="714375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OOP koncepcijos, principai, </a:t>
            </a:r>
            <a:r>
              <a:rPr lang="lt-LT" sz="1600" dirty="0" smtClean="0"/>
              <a:t>konvencijos, gerosios </a:t>
            </a:r>
            <a:r>
              <a:rPr lang="lt-LT" sz="1600" dirty="0" smtClean="0"/>
              <a:t>praktikos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Kaip pereiti iš „veikiančio“ į „teisingą“?</a:t>
            </a:r>
          </a:p>
          <a:p>
            <a:pPr marL="714375" indent="-263525">
              <a:buFont typeface="Arial" panose="020B0604020202020204" pitchFamily="34" charset="0"/>
              <a:buChar char="•"/>
            </a:pPr>
            <a:r>
              <a:rPr lang="lt-LT" sz="1600" dirty="0" err="1" smtClean="0"/>
              <a:t>Refaktoringas</a:t>
            </a:r>
            <a:endParaRPr lang="lt-L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Kaip </a:t>
            </a:r>
            <a:r>
              <a:rPr lang="lt-LT" sz="1600" dirty="0"/>
              <a:t>pereinant iš „veikiančio“ į „teisingą</a:t>
            </a:r>
            <a:r>
              <a:rPr lang="lt-LT" sz="1600" dirty="0" smtClean="0"/>
              <a:t>“ nesugriauti veikiančio kodo?</a:t>
            </a:r>
          </a:p>
          <a:p>
            <a:pPr marL="714375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Automatiniai testavimai, modulių testai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Kaip neišradinėti dviračio siekiant kokybiško objektinio dizaino ?</a:t>
            </a:r>
          </a:p>
          <a:p>
            <a:pPr marL="714375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Projektavimo šablonai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1600" dirty="0" smtClean="0"/>
              <a:t>Rezultatas?</a:t>
            </a:r>
          </a:p>
          <a:p>
            <a:pPr marL="714375" indent="-285750">
              <a:buFont typeface="Arial" panose="020B0604020202020204" pitchFamily="34" charset="0"/>
              <a:buChar char="•"/>
            </a:pPr>
            <a:r>
              <a:rPr lang="lt-LT" sz="1600" dirty="0" err="1" smtClean="0"/>
              <a:t>Emergent</a:t>
            </a:r>
            <a:r>
              <a:rPr lang="lt-LT" sz="1600" dirty="0" smtClean="0"/>
              <a:t> </a:t>
            </a:r>
            <a:r>
              <a:rPr lang="lt-LT" sz="1600" dirty="0" err="1" smtClean="0"/>
              <a:t>design</a:t>
            </a:r>
            <a:r>
              <a:rPr lang="lt-LT" sz="1600" dirty="0" smtClean="0"/>
              <a:t> / </a:t>
            </a:r>
            <a:r>
              <a:rPr lang="lt-LT" sz="1600" dirty="0" err="1" smtClean="0"/>
              <a:t>evolutionary</a:t>
            </a:r>
            <a:r>
              <a:rPr lang="lt-LT" sz="1600" dirty="0" smtClean="0"/>
              <a:t> </a:t>
            </a:r>
            <a:r>
              <a:rPr lang="lt-LT" sz="1600" dirty="0" err="1" smtClean="0"/>
              <a:t>design</a:t>
            </a:r>
            <a:r>
              <a:rPr lang="lt-LT" sz="1600" dirty="0" smtClean="0"/>
              <a:t> / </a:t>
            </a:r>
            <a:r>
              <a:rPr lang="lt-LT" sz="1600" dirty="0" err="1" smtClean="0"/>
              <a:t>bottom-up</a:t>
            </a:r>
            <a:r>
              <a:rPr lang="lt-LT" sz="1600" dirty="0" smtClean="0"/>
              <a:t> </a:t>
            </a:r>
            <a:r>
              <a:rPr lang="lt-LT" sz="1600" dirty="0" err="1" smtClean="0"/>
              <a:t>design</a:t>
            </a:r>
            <a:endParaRPr lang="lt-L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sz="1600" dirty="0" smtClean="0"/>
          </a:p>
        </p:txBody>
      </p:sp>
    </p:spTree>
    <p:extLst>
      <p:ext uri="{BB962C8B-B14F-4D97-AF65-F5344CB8AC3E}">
        <p14:creationId xmlns:p14="http://schemas.microsoft.com/office/powerpoint/2010/main" val="78992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Projektavimo abstrakcijos lygiai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lt-LT" sz="1600" dirty="0"/>
              <a:t>Tipinės architektūros </a:t>
            </a:r>
            <a:r>
              <a:rPr lang="lt-LT" sz="1600" dirty="0" smtClean="0"/>
              <a:t>(bendras visos sistemos apibūdinimas).</a:t>
            </a:r>
            <a:endParaRPr lang="en-US" sz="1600" dirty="0"/>
          </a:p>
          <a:p>
            <a:pPr>
              <a:lnSpc>
                <a:spcPct val="200000"/>
              </a:lnSpc>
            </a:pPr>
            <a:r>
              <a:rPr lang="lt-LT" sz="1600" dirty="0"/>
              <a:t>Architektūriniai šablonai </a:t>
            </a:r>
            <a:r>
              <a:rPr lang="lt-LT" sz="1600" dirty="0" smtClean="0"/>
              <a:t>(aukšto </a:t>
            </a:r>
            <a:r>
              <a:rPr lang="lt-LT" sz="1600" dirty="0"/>
              <a:t>lygio struktūriniai </a:t>
            </a:r>
            <a:r>
              <a:rPr lang="lt-LT" sz="1600" dirty="0" smtClean="0"/>
              <a:t>sprendimai).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 smtClean="0"/>
              <a:t>Stambiausios komponentų </a:t>
            </a:r>
            <a:r>
              <a:rPr lang="lt-LT" sz="1600" dirty="0"/>
              <a:t>grupės (</a:t>
            </a:r>
            <a:r>
              <a:rPr lang="lt-LT" sz="1600" dirty="0" smtClean="0"/>
              <a:t>sluoksniai</a:t>
            </a:r>
            <a:r>
              <a:rPr lang="lt-LT" sz="1600" dirty="0"/>
              <a:t>, platformos, karkasai, </a:t>
            </a:r>
            <a:r>
              <a:rPr lang="lt-LT" sz="1600" dirty="0" smtClean="0"/>
              <a:t>bibliotekos).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/>
              <a:t>Abstrakcijų grupės (</a:t>
            </a:r>
            <a:r>
              <a:rPr lang="lt-LT" sz="1600" dirty="0" smtClean="0"/>
              <a:t>moduliai </a:t>
            </a:r>
            <a:r>
              <a:rPr lang="lt-LT" sz="1600" dirty="0"/>
              <a:t>/ </a:t>
            </a:r>
            <a:r>
              <a:rPr lang="lt-LT" sz="1600" dirty="0" smtClean="0"/>
              <a:t>komponentai). 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 smtClean="0"/>
              <a:t>Abstrakcijos bei algoritmai, išreikšti </a:t>
            </a:r>
            <a:r>
              <a:rPr lang="lt-LT" sz="1600" dirty="0"/>
              <a:t>objektų tarpusavio sąveikomis. Projektavimo šablonai.</a:t>
            </a:r>
          </a:p>
          <a:p>
            <a:pPr>
              <a:lnSpc>
                <a:spcPct val="200000"/>
              </a:lnSpc>
            </a:pPr>
            <a:r>
              <a:rPr lang="lt-LT" sz="1600" dirty="0"/>
              <a:t>Elgsenos grupavimas į abstrakcijas </a:t>
            </a:r>
            <a:r>
              <a:rPr lang="lt-LT" sz="1600" dirty="0" smtClean="0"/>
              <a:t>(funkcionalumas, </a:t>
            </a:r>
            <a:r>
              <a:rPr lang="lt-LT" sz="1600" dirty="0" err="1"/>
              <a:t>enkapsuliuojamas</a:t>
            </a:r>
            <a:r>
              <a:rPr lang="lt-LT" sz="1600" dirty="0"/>
              <a:t> </a:t>
            </a:r>
            <a:r>
              <a:rPr lang="lt-LT" sz="1600" dirty="0" smtClean="0"/>
              <a:t>klasėse)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 smtClean="0"/>
              <a:t>Algoritmai - išreiškiami programavimo kalba, pritaikomos idiomos</a:t>
            </a:r>
          </a:p>
        </p:txBody>
      </p:sp>
    </p:spTree>
    <p:extLst>
      <p:ext uri="{BB962C8B-B14F-4D97-AF65-F5344CB8AC3E}">
        <p14:creationId xmlns:p14="http://schemas.microsoft.com/office/powerpoint/2010/main" val="17713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Tipinė architektūra kompiliatoriui</a:t>
            </a:r>
            <a:endParaRPr lang="en-US" dirty="0"/>
          </a:p>
        </p:txBody>
      </p:sp>
      <p:pic>
        <p:nvPicPr>
          <p:cNvPr id="10244" name="Picture 4" descr="https://images-na.ssl-images-amazon.com/images/I/51UmGvP2XDL._SX376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" y="1017725"/>
            <a:ext cx="2643188" cy="348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599" y="1017725"/>
            <a:ext cx="3770251" cy="333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3624506" cy="2776806"/>
          </a:xfrm>
        </p:spPr>
        <p:txBody>
          <a:bodyPr/>
          <a:lstStyle/>
          <a:p>
            <a:r>
              <a:rPr lang="lt-LT" dirty="0" smtClean="0"/>
              <a:t>Tipinė architektūra </a:t>
            </a:r>
            <a:r>
              <a:rPr lang="lt-LT" dirty="0" err="1" smtClean="0"/>
              <a:t>video</a:t>
            </a:r>
            <a:r>
              <a:rPr lang="lt-LT" dirty="0" smtClean="0"/>
              <a:t> žaidimo varikliui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58" y="231835"/>
            <a:ext cx="3617361" cy="4759266"/>
          </a:xfrm>
          <a:prstGeom prst="rect">
            <a:avLst/>
          </a:prstGeom>
        </p:spPr>
      </p:pic>
      <p:pic>
        <p:nvPicPr>
          <p:cNvPr id="8196" name="Picture 4" descr="https://images-na.ssl-images-amazon.com/images/I/51mQl0y9NGL._SX382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0" y="1471612"/>
            <a:ext cx="2564229" cy="333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62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3067294" cy="2162444"/>
          </a:xfrm>
        </p:spPr>
        <p:txBody>
          <a:bodyPr/>
          <a:lstStyle/>
          <a:p>
            <a:r>
              <a:rPr lang="lt-LT" dirty="0" smtClean="0"/>
              <a:t>Tipinė OS branduolio architektūra</a:t>
            </a:r>
            <a:br>
              <a:rPr lang="lt-LT" dirty="0" smtClean="0"/>
            </a:br>
            <a:endParaRPr lang="en-US" dirty="0"/>
          </a:p>
        </p:txBody>
      </p:sp>
      <p:pic>
        <p:nvPicPr>
          <p:cNvPr id="9222" name="Picture 6" descr="http://images.slideplayer.com/16/5056905/slides/slid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755451"/>
            <a:ext cx="4907755" cy="368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images-na.ssl-images-amazon.com/images/I/51BA-K%2BfifL._SX369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88" y="1895212"/>
            <a:ext cx="2079381" cy="279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16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4"/>
            <a:ext cx="3103013" cy="3112563"/>
          </a:xfrm>
        </p:spPr>
        <p:txBody>
          <a:bodyPr/>
          <a:lstStyle/>
          <a:p>
            <a:r>
              <a:rPr lang="lt-LT" dirty="0" smtClean="0"/>
              <a:t>Tipinė architektūra Microsoft </a:t>
            </a:r>
            <a:r>
              <a:rPr lang="lt-LT" dirty="0" err="1" smtClean="0"/>
              <a:t>Azure</a:t>
            </a:r>
            <a:r>
              <a:rPr lang="lt-LT" dirty="0" smtClean="0"/>
              <a:t> </a:t>
            </a:r>
            <a:r>
              <a:rPr lang="lt-LT" dirty="0" err="1" smtClean="0"/>
              <a:t>web</a:t>
            </a:r>
            <a:r>
              <a:rPr lang="lt-LT" dirty="0" smtClean="0"/>
              <a:t> aplikacijai</a:t>
            </a:r>
            <a:endParaRPr lang="en-US" dirty="0"/>
          </a:p>
        </p:txBody>
      </p:sp>
      <p:pic>
        <p:nvPicPr>
          <p:cNvPr id="11266" name="Picture 2" descr="Reference architecture: Web application with high availabi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88" y="445024"/>
            <a:ext cx="3783730" cy="42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acom.azurecomcdn.net/80C57D/cdn/mediahandler/docarticles/dpsmedia-prod/azure.microsoft.com/en-us/documentation/articles/guidance-web-apps-basic/20160818100238/paas-basic-web-ap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2082528"/>
            <a:ext cx="2821781" cy="236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i="1" dirty="0" err="1" smtClean="0"/>
              <a:t>Enterprise</a:t>
            </a:r>
            <a:r>
              <a:rPr lang="lt-LT" i="1" dirty="0" smtClean="0"/>
              <a:t> </a:t>
            </a:r>
            <a:r>
              <a:rPr lang="lt-LT" i="1" dirty="0" err="1" smtClean="0"/>
              <a:t>Service</a:t>
            </a:r>
            <a:r>
              <a:rPr lang="lt-LT" i="1" dirty="0" smtClean="0"/>
              <a:t> Bus </a:t>
            </a:r>
            <a:r>
              <a:rPr lang="lt-LT" dirty="0" smtClean="0"/>
              <a:t>architektūrinis šablonas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13" y="1081038"/>
            <a:ext cx="5834062" cy="33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i="1" dirty="0" err="1" smtClean="0"/>
              <a:t>Multilayered</a:t>
            </a:r>
            <a:r>
              <a:rPr lang="lt-LT" i="1" dirty="0" smtClean="0"/>
              <a:t> </a:t>
            </a:r>
            <a:r>
              <a:rPr lang="lt-LT" i="1" dirty="0" err="1" smtClean="0"/>
              <a:t>application</a:t>
            </a:r>
            <a:r>
              <a:rPr lang="lt-LT" dirty="0" smtClean="0"/>
              <a:t> architektūrinis šablonas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50" y="1350171"/>
            <a:ext cx="3537486" cy="2636042"/>
          </a:xfrm>
          <a:prstGeom prst="rect">
            <a:avLst/>
          </a:prstGeom>
        </p:spPr>
      </p:pic>
      <p:pic>
        <p:nvPicPr>
          <p:cNvPr id="12294" name="Picture 6" descr="http://www.inetdaemon.com/img/network_mod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51" y="1350171"/>
            <a:ext cx="3048680" cy="26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8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i="1" dirty="0" err="1" smtClean="0"/>
              <a:t>Rules</a:t>
            </a:r>
            <a:r>
              <a:rPr lang="lt-LT" i="1" dirty="0" smtClean="0"/>
              <a:t> </a:t>
            </a:r>
            <a:r>
              <a:rPr lang="lt-LT" i="1" dirty="0" err="1" smtClean="0"/>
              <a:t>Engine</a:t>
            </a:r>
            <a:r>
              <a:rPr lang="lt-LT" i="1" dirty="0" smtClean="0"/>
              <a:t> </a:t>
            </a:r>
            <a:r>
              <a:rPr lang="lt-LT" dirty="0" smtClean="0"/>
              <a:t>architektūrinis šablonas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53913"/>
            <a:ext cx="4421981" cy="2765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7569" y="4124934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1100" dirty="0" smtClean="0"/>
              <a:t>Paimta iš: © </a:t>
            </a:r>
            <a:r>
              <a:rPr lang="lt-LT" sz="1100" dirty="0" err="1" smtClean="0"/>
              <a:t>Anil</a:t>
            </a:r>
            <a:r>
              <a:rPr lang="lt-LT" sz="1100" dirty="0" smtClean="0"/>
              <a:t> </a:t>
            </a:r>
            <a:r>
              <a:rPr lang="lt-LT" sz="1100" dirty="0" err="1" smtClean="0"/>
              <a:t>Allewar</a:t>
            </a:r>
            <a:r>
              <a:rPr lang="lt-LT" sz="1100" dirty="0" smtClean="0"/>
              <a:t>, synerzip.com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03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Programavimo karkasas: </a:t>
            </a:r>
            <a:r>
              <a:rPr lang="lt-LT" i="1" dirty="0" smtClean="0"/>
              <a:t>angular.js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angular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lt-LT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myServiceModule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controller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MyController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', ['$scope', 'notify', function($scope, notify)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lt-LT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scope.callNotify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function(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lt-LT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notify(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lt-LT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}])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factory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('notify', ['$window', function(win)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[];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function(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msgs.push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if 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msgs.length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=== 3) {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win.alert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msgs.join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(‚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'));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[];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}]);</a:t>
            </a:r>
          </a:p>
        </p:txBody>
      </p:sp>
    </p:spTree>
    <p:extLst>
      <p:ext uri="{BB962C8B-B14F-4D97-AF65-F5344CB8AC3E}">
        <p14:creationId xmlns:p14="http://schemas.microsoft.com/office/powerpoint/2010/main" val="365830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Programavimo karkasas: </a:t>
            </a:r>
            <a:r>
              <a:rPr lang="lt-LT" i="1" dirty="0" smtClean="0"/>
              <a:t>Java </a:t>
            </a:r>
            <a:r>
              <a:rPr lang="lt-LT" i="1" dirty="0" err="1" smtClean="0"/>
              <a:t>Swing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javax.swing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.*;        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HelloWorldSwing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static void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createAndShowGUI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JFrame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frame = new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JFrame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HelloWorldSwing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frame.setDefaultCloseOperation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JFrame.EXIT_ON_CLOSE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JLabel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label = new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JLabel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("Hello World");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frame.getContentPane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().add(label);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frame.pack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frame.setVisible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javax.swing.SwingUtilities.invokeLater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public void run()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createAndShowGUI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61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253" y="436213"/>
            <a:ext cx="5388692" cy="4041519"/>
          </a:xfrm>
          <a:prstGeom prst="rect">
            <a:avLst/>
          </a:prstGeom>
        </p:spPr>
      </p:pic>
      <p:pic>
        <p:nvPicPr>
          <p:cNvPr id="2050" name="Picture 2" descr="http://www.improvisedlife.com/wp-content/uploads/2009/05/slum-home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59" y="778400"/>
            <a:ext cx="3750469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 rot="16200000">
            <a:off x="-1476886" y="2037277"/>
            <a:ext cx="4196301" cy="994172"/>
          </a:xfrm>
        </p:spPr>
        <p:txBody>
          <a:bodyPr/>
          <a:lstStyle/>
          <a:p>
            <a:r>
              <a:rPr lang="en-US" dirty="0" smtClean="0"/>
              <a:t>Eventual architecture</a:t>
            </a:r>
            <a:r>
              <a:rPr lang="lt-LT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Programavimo karkasas: </a:t>
            </a:r>
            <a:r>
              <a:rPr lang="lt-LT" i="1" dirty="0" err="1" smtClean="0"/>
              <a:t>Apache</a:t>
            </a:r>
            <a:r>
              <a:rPr lang="lt-LT" i="1" dirty="0" smtClean="0"/>
              <a:t> </a:t>
            </a:r>
            <a:r>
              <a:rPr lang="lt-LT" i="1" dirty="0" err="1" smtClean="0"/>
              <a:t>Camel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CamelContext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context = new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DefaultCamelContext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try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context.addComponent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activemq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ActiveMQComponent.activeMQComponent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localhost?broker.persistent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=false"));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context.addRoutes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RouteBuilder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public void configure() throws Exception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from("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activemq:queue:test.queue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.to("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stream:out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ProducerTemplate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template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context.createProducerTemplate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context.start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template.sendBody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activemq:test.queue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", "Hello World");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Thread.sleep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(2000);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 finally {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context.stop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8018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Reziumuojant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Projektavimo abstrakcijos lygiai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lt-LT" sz="1600" dirty="0"/>
              <a:t>Tipinės architektūros </a:t>
            </a:r>
            <a:r>
              <a:rPr lang="lt-LT" sz="1600" dirty="0" smtClean="0"/>
              <a:t>(bendras visos sistemos apibūdinimas).</a:t>
            </a:r>
            <a:endParaRPr lang="en-US" sz="1600" dirty="0"/>
          </a:p>
          <a:p>
            <a:pPr>
              <a:lnSpc>
                <a:spcPct val="200000"/>
              </a:lnSpc>
            </a:pPr>
            <a:r>
              <a:rPr lang="lt-LT" sz="1600" dirty="0"/>
              <a:t>Architektūriniai šablonai </a:t>
            </a:r>
            <a:r>
              <a:rPr lang="lt-LT" sz="1600" dirty="0" smtClean="0"/>
              <a:t>(aukšto </a:t>
            </a:r>
            <a:r>
              <a:rPr lang="lt-LT" sz="1600" dirty="0"/>
              <a:t>lygio struktūriniai </a:t>
            </a:r>
            <a:r>
              <a:rPr lang="lt-LT" sz="1600" dirty="0" smtClean="0"/>
              <a:t>sprendimai).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 smtClean="0"/>
              <a:t>Stambiausios komponentų </a:t>
            </a:r>
            <a:r>
              <a:rPr lang="lt-LT" sz="1600" dirty="0"/>
              <a:t>grupės (</a:t>
            </a:r>
            <a:r>
              <a:rPr lang="lt-LT" sz="1600" dirty="0" smtClean="0"/>
              <a:t>sluoksniai</a:t>
            </a:r>
            <a:r>
              <a:rPr lang="lt-LT" sz="1600" dirty="0"/>
              <a:t>, platformos, karkasai, </a:t>
            </a:r>
            <a:r>
              <a:rPr lang="lt-LT" sz="1600" dirty="0" smtClean="0"/>
              <a:t>bibliotekos).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/>
              <a:t>Abstrakcijų grupės (</a:t>
            </a:r>
            <a:r>
              <a:rPr lang="lt-LT" sz="1600" dirty="0" smtClean="0"/>
              <a:t>moduliai </a:t>
            </a:r>
            <a:r>
              <a:rPr lang="lt-LT" sz="1600" dirty="0"/>
              <a:t>/ </a:t>
            </a:r>
            <a:r>
              <a:rPr lang="lt-LT" sz="1600" dirty="0" smtClean="0"/>
              <a:t>komponentai). 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 smtClean="0"/>
              <a:t>Abstrakcijos bei algoritmai, išreikšti </a:t>
            </a:r>
            <a:r>
              <a:rPr lang="lt-LT" sz="1600" dirty="0"/>
              <a:t>objektų tarpusavio sąveikomis. Projektavimo šablonai.</a:t>
            </a:r>
          </a:p>
          <a:p>
            <a:pPr>
              <a:lnSpc>
                <a:spcPct val="200000"/>
              </a:lnSpc>
            </a:pPr>
            <a:r>
              <a:rPr lang="lt-LT" sz="1600" dirty="0"/>
              <a:t>Elgsenos grupavimas į abstrakcijas </a:t>
            </a:r>
            <a:r>
              <a:rPr lang="lt-LT" sz="1600" dirty="0" smtClean="0"/>
              <a:t>(funkcionalumas, </a:t>
            </a:r>
            <a:r>
              <a:rPr lang="lt-LT" sz="1600" dirty="0" err="1"/>
              <a:t>enkapsuliuojamas</a:t>
            </a:r>
            <a:r>
              <a:rPr lang="lt-LT" sz="1600" dirty="0"/>
              <a:t> </a:t>
            </a:r>
            <a:r>
              <a:rPr lang="lt-LT" sz="1600" dirty="0" smtClean="0"/>
              <a:t>klasėse)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 smtClean="0"/>
              <a:t>Algoritmai - išreiškiami programavimo kalba, pritaikomos idiomos</a:t>
            </a:r>
          </a:p>
        </p:txBody>
      </p:sp>
    </p:spTree>
    <p:extLst>
      <p:ext uri="{BB962C8B-B14F-4D97-AF65-F5344CB8AC3E}">
        <p14:creationId xmlns:p14="http://schemas.microsoft.com/office/powerpoint/2010/main" val="37610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mtClean="0"/>
              <a:t>Kur fokusuoti išankstinio projektavimo pastangas </a:t>
            </a:r>
            <a:r>
              <a:rPr lang="lt-LT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lt-LT" sz="1600" dirty="0"/>
              <a:t>Tipinės architektūros </a:t>
            </a:r>
            <a:r>
              <a:rPr lang="lt-LT" sz="1600" dirty="0" smtClean="0"/>
              <a:t>(bendras visos sistemos apibūdinimas).</a:t>
            </a:r>
            <a:endParaRPr lang="en-US" sz="1600" dirty="0"/>
          </a:p>
          <a:p>
            <a:pPr>
              <a:lnSpc>
                <a:spcPct val="200000"/>
              </a:lnSpc>
            </a:pPr>
            <a:r>
              <a:rPr lang="lt-LT" sz="1600" dirty="0"/>
              <a:t>Architektūriniai šablonai </a:t>
            </a:r>
            <a:r>
              <a:rPr lang="lt-LT" sz="1600" dirty="0" smtClean="0"/>
              <a:t>(aukšto </a:t>
            </a:r>
            <a:r>
              <a:rPr lang="lt-LT" sz="1600" dirty="0"/>
              <a:t>lygio struktūriniai </a:t>
            </a:r>
            <a:r>
              <a:rPr lang="lt-LT" sz="1600" dirty="0" smtClean="0"/>
              <a:t>sprendimai).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 smtClean="0"/>
              <a:t>Stambiausios komponentų </a:t>
            </a:r>
            <a:r>
              <a:rPr lang="lt-LT" sz="1600" dirty="0"/>
              <a:t>grupės (</a:t>
            </a:r>
            <a:r>
              <a:rPr lang="lt-LT" sz="1600" dirty="0" smtClean="0"/>
              <a:t>sluoksniai</a:t>
            </a:r>
            <a:r>
              <a:rPr lang="lt-LT" sz="1600" dirty="0"/>
              <a:t>, platformos, karkasai, </a:t>
            </a:r>
            <a:r>
              <a:rPr lang="lt-LT" sz="1600" dirty="0" smtClean="0"/>
              <a:t>bibliotekos).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/>
              <a:t>Abstrakcijų grupės (</a:t>
            </a:r>
            <a:r>
              <a:rPr lang="lt-LT" sz="1600" dirty="0" smtClean="0"/>
              <a:t>moduliai </a:t>
            </a:r>
            <a:r>
              <a:rPr lang="lt-LT" sz="1600" dirty="0"/>
              <a:t>/ </a:t>
            </a:r>
            <a:r>
              <a:rPr lang="lt-LT" sz="1600" dirty="0" smtClean="0"/>
              <a:t>komponentai). 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 smtClean="0"/>
              <a:t>Abstrakcijos bei algoritmai, išreikšti </a:t>
            </a:r>
            <a:r>
              <a:rPr lang="lt-LT" sz="1600" dirty="0"/>
              <a:t>objektų tarpusavio sąveikomis. Projektavimo šablonai.</a:t>
            </a:r>
          </a:p>
          <a:p>
            <a:pPr>
              <a:lnSpc>
                <a:spcPct val="200000"/>
              </a:lnSpc>
            </a:pPr>
            <a:r>
              <a:rPr lang="lt-LT" sz="1600" dirty="0"/>
              <a:t>Elgsenos grupavimas į abstrakcijas </a:t>
            </a:r>
            <a:r>
              <a:rPr lang="lt-LT" sz="1600" dirty="0" smtClean="0"/>
              <a:t>(funkcionalumas, </a:t>
            </a:r>
            <a:r>
              <a:rPr lang="lt-LT" sz="1600" dirty="0" err="1"/>
              <a:t>enkapsuliuojamas</a:t>
            </a:r>
            <a:r>
              <a:rPr lang="lt-LT" sz="1600" dirty="0"/>
              <a:t> </a:t>
            </a:r>
            <a:r>
              <a:rPr lang="lt-LT" sz="1600" dirty="0" smtClean="0"/>
              <a:t>klasėse)</a:t>
            </a:r>
            <a:endParaRPr lang="lt-LT" sz="1600" dirty="0"/>
          </a:p>
          <a:p>
            <a:pPr>
              <a:lnSpc>
                <a:spcPct val="200000"/>
              </a:lnSpc>
            </a:pPr>
            <a:r>
              <a:rPr lang="lt-LT" sz="1600" dirty="0" smtClean="0"/>
              <a:t>Algoritmai - išreiškiami programavimo kalba, pritaikomos idiomos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267" y="1460665"/>
            <a:ext cx="2984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lt-LT" sz="1600" dirty="0" smtClean="0">
                <a:solidFill>
                  <a:schemeClr val="accent5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lt-LT" sz="1600" dirty="0" smtClean="0">
                <a:solidFill>
                  <a:schemeClr val="accent5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lt-LT" sz="1600" dirty="0" smtClean="0">
                <a:solidFill>
                  <a:schemeClr val="accent5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lt-LT" sz="1600" dirty="0" smtClean="0">
                <a:solidFill>
                  <a:schemeClr val="accent5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lt-LT" sz="1600" dirty="0" smtClean="0">
                <a:solidFill>
                  <a:schemeClr val="accent5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lt-LT" sz="1600" dirty="0" smtClean="0">
                <a:solidFill>
                  <a:schemeClr val="accent5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endParaRPr lang="en-US" sz="16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59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1-6 paskaitos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err="1" smtClean="0"/>
              <a:t>Tech</a:t>
            </a:r>
            <a:r>
              <a:rPr lang="lt-LT" dirty="0" smtClean="0"/>
              <a:t> </a:t>
            </a:r>
            <a:r>
              <a:rPr lang="lt-LT" dirty="0" err="1" smtClean="0"/>
              <a:t>debt</a:t>
            </a:r>
            <a:endParaRPr lang="lt-LT" dirty="0" smtClean="0"/>
          </a:p>
          <a:p>
            <a:endParaRPr lang="lt-LT" dirty="0" smtClean="0"/>
          </a:p>
          <a:p>
            <a:r>
              <a:rPr lang="lt-LT" dirty="0" err="1" smtClean="0"/>
              <a:t>Make</a:t>
            </a:r>
            <a:r>
              <a:rPr lang="lt-LT" dirty="0" smtClean="0"/>
              <a:t> it </a:t>
            </a:r>
            <a:r>
              <a:rPr lang="lt-LT" dirty="0" err="1" smtClean="0"/>
              <a:t>run</a:t>
            </a:r>
            <a:r>
              <a:rPr lang="lt-LT" dirty="0" smtClean="0"/>
              <a:t> , </a:t>
            </a:r>
            <a:r>
              <a:rPr lang="lt-LT" dirty="0" err="1" smtClean="0"/>
              <a:t>make</a:t>
            </a:r>
            <a:r>
              <a:rPr lang="lt-LT" dirty="0" smtClean="0"/>
              <a:t> it </a:t>
            </a:r>
            <a:r>
              <a:rPr lang="lt-LT" b="1" dirty="0" err="1" smtClean="0"/>
              <a:t>right</a:t>
            </a:r>
            <a:r>
              <a:rPr lang="lt-LT" dirty="0" smtClean="0"/>
              <a:t>, </a:t>
            </a:r>
            <a:r>
              <a:rPr lang="lt-LT" dirty="0" err="1" smtClean="0"/>
              <a:t>make</a:t>
            </a:r>
            <a:r>
              <a:rPr lang="lt-LT" dirty="0" smtClean="0"/>
              <a:t> it </a:t>
            </a:r>
            <a:r>
              <a:rPr lang="lt-LT" dirty="0" err="1" smtClean="0"/>
              <a:t>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-Qwa7w9eA-N8/VPHRAJhW6jI/AAAAAAAAATI/zbIXPVH9V28/w1920-h1200/Gree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042" y="73157"/>
            <a:ext cx="7193148" cy="44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 rot="16200000">
            <a:off x="-1239380" y="1823930"/>
            <a:ext cx="4196301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urce Sans Pro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>
                <a:latin typeface="PF BeauSans Pro Thin" panose="02000506040000020004" pitchFamily="2" charset="0"/>
              </a:rPr>
              <a:t>Eventual architecture</a:t>
            </a:r>
            <a:r>
              <a:rPr lang="lt-LT" dirty="0">
                <a:latin typeface="PF BeauSans Pro Thin" panose="02000506040000020004" pitchFamily="2" charset="0"/>
              </a:rPr>
              <a:t> ?</a:t>
            </a:r>
            <a:endParaRPr lang="en-US" dirty="0">
              <a:latin typeface="PF BeauSans Pro Thin" panose="02000506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5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1-6 paskaitos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Kokybės</a:t>
            </a:r>
          </a:p>
          <a:p>
            <a:endParaRPr lang="lt-LT" dirty="0"/>
          </a:p>
          <a:p>
            <a:r>
              <a:rPr lang="lt-LT" dirty="0" err="1" smtClean="0"/>
              <a:t>Tech</a:t>
            </a:r>
            <a:r>
              <a:rPr lang="lt-LT" dirty="0" smtClean="0"/>
              <a:t> </a:t>
            </a:r>
            <a:r>
              <a:rPr lang="lt-LT" dirty="0" err="1" smtClean="0"/>
              <a:t>debt</a:t>
            </a:r>
            <a:r>
              <a:rPr lang="lt-LT" dirty="0" smtClean="0"/>
              <a:t> sąvoka</a:t>
            </a:r>
          </a:p>
          <a:p>
            <a:endParaRPr lang="lt-LT" dirty="0"/>
          </a:p>
          <a:p>
            <a:r>
              <a:rPr lang="lt-LT" dirty="0" smtClean="0"/>
              <a:t>Kokybiško kodo principai:</a:t>
            </a:r>
          </a:p>
          <a:p>
            <a:pPr marL="457200" lvl="0" indent="-317500">
              <a:buSzPct val="100000"/>
              <a:buChar char="●"/>
            </a:pPr>
            <a:r>
              <a:rPr lang="en" sz="1400" dirty="0"/>
              <a:t>Užtikrina visus funkcinius reikalavimus</a:t>
            </a:r>
          </a:p>
          <a:p>
            <a:pPr marL="457200" lvl="0" indent="-317500">
              <a:buSzPct val="100000"/>
              <a:buChar char="●"/>
            </a:pPr>
            <a:r>
              <a:rPr lang="en" sz="1400" dirty="0"/>
              <a:t>Lengvai skaitomas ir suprantamas</a:t>
            </a:r>
          </a:p>
          <a:p>
            <a:pPr marL="457200" lvl="0" indent="-317500">
              <a:buSzPct val="100000"/>
              <a:buChar char="●"/>
            </a:pPr>
            <a:r>
              <a:rPr lang="en" sz="1400" dirty="0"/>
              <a:t>Lengvai keičiamas</a:t>
            </a:r>
          </a:p>
          <a:p>
            <a:pPr marL="457200" lvl="0" indent="-317500">
              <a:buSzPct val="100000"/>
              <a:buChar char="●"/>
            </a:pPr>
            <a:r>
              <a:rPr lang="en" sz="1400" dirty="0"/>
              <a:t>Užtikrina kitus nefunkcinius reikalavimus (efektyvumas, saugumas, stabilumas, 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Išankstinis projektavimas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8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 Visma Google Slide Templat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1738</Words>
  <Application>Microsoft Office PowerPoint</Application>
  <PresentationFormat>On-screen Show (16:9)</PresentationFormat>
  <Paragraphs>442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PF BeauSans Pro Thin</vt:lpstr>
      <vt:lpstr>Courier New</vt:lpstr>
      <vt:lpstr>Source Sans Pro</vt:lpstr>
      <vt:lpstr>PF BeauSans Pro Light</vt:lpstr>
      <vt:lpstr>Arial</vt:lpstr>
      <vt:lpstr>New Visma Google Slide Template 2016</vt:lpstr>
      <vt:lpstr>Išankstinis projektavimas  (upfront design)</vt:lpstr>
      <vt:lpstr>Paskaitos tikslas</vt:lpstr>
      <vt:lpstr>Pasikartokime</vt:lpstr>
      <vt:lpstr>1-6 paskaitos</vt:lpstr>
      <vt:lpstr>Eventual architecture ?</vt:lpstr>
      <vt:lpstr>1-6 paskaitos</vt:lpstr>
      <vt:lpstr>PowerPoint Presentation</vt:lpstr>
      <vt:lpstr>1-6 paskaitos</vt:lpstr>
      <vt:lpstr>Išankstinis projektavimas</vt:lpstr>
      <vt:lpstr>Išankstinio projektavimo poreikis</vt:lpstr>
      <vt:lpstr>Išankstinio projektavimo poreikis</vt:lpstr>
      <vt:lpstr>Išankstinio projektavimo poreikis</vt:lpstr>
      <vt:lpstr>Projektavimo pastangų atsiperkamumas?</vt:lpstr>
      <vt:lpstr>Istorinė perspektyva</vt:lpstr>
      <vt:lpstr>Big Design Up Front: prielaidos</vt:lpstr>
      <vt:lpstr>Big Design Up Front</vt:lpstr>
      <vt:lpstr>Architektūros aprašymo kalbos (ADL)</vt:lpstr>
      <vt:lpstr>Detalus išankstinis projektavimas: praktinės problemos</vt:lpstr>
      <vt:lpstr>Detalus išankstinis projektavimas: rezultatai</vt:lpstr>
      <vt:lpstr>Detalus išankstinis projektavimas: rezultatai</vt:lpstr>
      <vt:lpstr>YAGNI</vt:lpstr>
      <vt:lpstr>Dilema</vt:lpstr>
      <vt:lpstr>Sprendimas</vt:lpstr>
      <vt:lpstr>Sprendimas</vt:lpstr>
      <vt:lpstr>Apibrėžimai: Kodo organizavimo lygiai</vt:lpstr>
      <vt:lpstr>Paprogramė, funkcija, procedūra, metodas</vt:lpstr>
      <vt:lpstr>Klasė ir Objektas</vt:lpstr>
      <vt:lpstr>Komponentas / modulis</vt:lpstr>
      <vt:lpstr>Package</vt:lpstr>
      <vt:lpstr>Node</vt:lpstr>
      <vt:lpstr>Layer</vt:lpstr>
      <vt:lpstr>Tier</vt:lpstr>
      <vt:lpstr>Apibrėžimai: Projektavimo abstrakcijų lygiai</vt:lpstr>
      <vt:lpstr>Idioma</vt:lpstr>
      <vt:lpstr>Projektavimo šablonas (design pattern)</vt:lpstr>
      <vt:lpstr>Karkasas (framework); plėtros taškai (extension points)</vt:lpstr>
      <vt:lpstr>Architektūrinis šablonas (architectural pattern)</vt:lpstr>
      <vt:lpstr>Tipinės architektūros (Reference Architectures)</vt:lpstr>
      <vt:lpstr>Dar kartą...</vt:lpstr>
      <vt:lpstr>Projektavimo abstrakcijos lygiai</vt:lpstr>
      <vt:lpstr>Tipinė architektūra kompiliatoriui</vt:lpstr>
      <vt:lpstr>Tipinė architektūra video žaidimo varikliui</vt:lpstr>
      <vt:lpstr>Tipinė OS branduolio architektūra </vt:lpstr>
      <vt:lpstr>Tipinė architektūra Microsoft Azure web aplikacijai</vt:lpstr>
      <vt:lpstr>Enterprise Service Bus architektūrinis šablonas</vt:lpstr>
      <vt:lpstr>Multilayered application architektūrinis šablonas</vt:lpstr>
      <vt:lpstr>Rules Engine architektūrinis šablonas </vt:lpstr>
      <vt:lpstr>Programavimo karkasas: angular.js</vt:lpstr>
      <vt:lpstr>Programavimo karkasas: Java Swing</vt:lpstr>
      <vt:lpstr>Programavimo karkasas: Apache Camel</vt:lpstr>
      <vt:lpstr>Reziumuojant</vt:lpstr>
      <vt:lpstr>Projektavimo abstrakcijos lygiai</vt:lpstr>
      <vt:lpstr>Kur fokusuoti išankstinio projektavimo pastangas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Kokybiškas programinis kodas. Refaktoringas.</dc:title>
  <dc:creator>Mantas Urbonas</dc:creator>
  <cp:lastModifiedBy>Mantas Urbonas</cp:lastModifiedBy>
  <cp:revision>59</cp:revision>
  <dcterms:modified xsi:type="dcterms:W3CDTF">2017-10-23T14:25:55Z</dcterms:modified>
</cp:coreProperties>
</file>